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7" r:id="rId2"/>
    <p:sldId id="258" r:id="rId3"/>
    <p:sldId id="261" r:id="rId4"/>
    <p:sldId id="292" r:id="rId5"/>
    <p:sldId id="281" r:id="rId6"/>
    <p:sldId id="262" r:id="rId7"/>
    <p:sldId id="263" r:id="rId8"/>
    <p:sldId id="264" r:id="rId9"/>
    <p:sldId id="279" r:id="rId10"/>
    <p:sldId id="265" r:id="rId11"/>
    <p:sldId id="266" r:id="rId12"/>
    <p:sldId id="278" r:id="rId13"/>
    <p:sldId id="293" r:id="rId14"/>
    <p:sldId id="294" r:id="rId15"/>
    <p:sldId id="295" r:id="rId16"/>
    <p:sldId id="296" r:id="rId17"/>
    <p:sldId id="297" r:id="rId18"/>
    <p:sldId id="301" r:id="rId19"/>
    <p:sldId id="298" r:id="rId20"/>
    <p:sldId id="291" r:id="rId21"/>
    <p:sldId id="280" r:id="rId22"/>
    <p:sldId id="283" r:id="rId23"/>
    <p:sldId id="284" r:id="rId24"/>
    <p:sldId id="285" r:id="rId25"/>
    <p:sldId id="286" r:id="rId26"/>
    <p:sldId id="270" r:id="rId27"/>
    <p:sldId id="271" r:id="rId28"/>
    <p:sldId id="272" r:id="rId29"/>
    <p:sldId id="276" r:id="rId30"/>
    <p:sldId id="277" r:id="rId31"/>
    <p:sldId id="273" r:id="rId32"/>
    <p:sldId id="274" r:id="rId33"/>
    <p:sldId id="282" r:id="rId34"/>
    <p:sldId id="27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EB5D0D-ECC0-3D47-976C-176B3D7C7A17}">
          <p14:sldIdLst>
            <p14:sldId id="257"/>
            <p14:sldId id="258"/>
            <p14:sldId id="261"/>
            <p14:sldId id="292"/>
            <p14:sldId id="281"/>
            <p14:sldId id="262"/>
            <p14:sldId id="263"/>
            <p14:sldId id="264"/>
            <p14:sldId id="279"/>
            <p14:sldId id="265"/>
            <p14:sldId id="266"/>
            <p14:sldId id="278"/>
            <p14:sldId id="293"/>
            <p14:sldId id="294"/>
            <p14:sldId id="295"/>
            <p14:sldId id="296"/>
            <p14:sldId id="297"/>
            <p14:sldId id="301"/>
            <p14:sldId id="298"/>
            <p14:sldId id="291"/>
            <p14:sldId id="280"/>
            <p14:sldId id="283"/>
            <p14:sldId id="284"/>
            <p14:sldId id="285"/>
            <p14:sldId id="286"/>
            <p14:sldId id="270"/>
            <p14:sldId id="271"/>
            <p14:sldId id="272"/>
            <p14:sldId id="276"/>
            <p14:sldId id="277"/>
            <p14:sldId id="273"/>
            <p14:sldId id="274"/>
            <p14:sldId id="28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20" autoAdjust="0"/>
  </p:normalViewPr>
  <p:slideViewPr>
    <p:cSldViewPr>
      <p:cViewPr varScale="1">
        <p:scale>
          <a:sx n="96" d="100"/>
          <a:sy n="96" d="100"/>
        </p:scale>
        <p:origin x="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40DB6-75B4-41B3-A7C3-AD3B3EC3B441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966752-5E65-49EF-9588-E3B50BF74FDD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0E5DE246-0074-4BE6-848A-4E2FE9B5C3E6}" type="parTrans" cxnId="{1DDE4C9B-042E-430F-84AA-46DD745474FD}">
      <dgm:prSet/>
      <dgm:spPr/>
      <dgm:t>
        <a:bodyPr/>
        <a:lstStyle/>
        <a:p>
          <a:endParaRPr lang="en-US"/>
        </a:p>
      </dgm:t>
    </dgm:pt>
    <dgm:pt modelId="{29E21284-DB56-484E-A33E-734BA73147B3}" type="sibTrans" cxnId="{1DDE4C9B-042E-430F-84AA-46DD745474FD}">
      <dgm:prSet/>
      <dgm:spPr/>
      <dgm:t>
        <a:bodyPr/>
        <a:lstStyle/>
        <a:p>
          <a:endParaRPr lang="en-US"/>
        </a:p>
      </dgm:t>
    </dgm:pt>
    <dgm:pt modelId="{CFBEE1D6-D0FB-4F88-8361-C56FA0EF367A}">
      <dgm:prSet phldrT="[Text]"/>
      <dgm:spPr/>
      <dgm:t>
        <a:bodyPr/>
        <a:lstStyle/>
        <a:p>
          <a:r>
            <a:rPr lang="en-US" dirty="0"/>
            <a:t>Add Treatment Plan</a:t>
          </a:r>
        </a:p>
      </dgm:t>
    </dgm:pt>
    <dgm:pt modelId="{C72F6B71-BAFC-4D56-857F-3932FE41A5F1}" type="parTrans" cxnId="{605537AD-82D2-405B-A83C-BA453A1E4F7E}">
      <dgm:prSet/>
      <dgm:spPr/>
      <dgm:t>
        <a:bodyPr/>
        <a:lstStyle/>
        <a:p>
          <a:endParaRPr lang="en-US"/>
        </a:p>
      </dgm:t>
    </dgm:pt>
    <dgm:pt modelId="{2ED7C5EE-41B8-4538-AE41-49628D90929C}" type="sibTrans" cxnId="{605537AD-82D2-405B-A83C-BA453A1E4F7E}">
      <dgm:prSet/>
      <dgm:spPr/>
      <dgm:t>
        <a:bodyPr/>
        <a:lstStyle/>
        <a:p>
          <a:endParaRPr lang="en-US"/>
        </a:p>
      </dgm:t>
    </dgm:pt>
    <dgm:pt modelId="{A6A94474-83AF-4346-9873-CAB2DE9D739B}">
      <dgm:prSet phldrT="[Text]"/>
      <dgm:spPr/>
      <dgm:t>
        <a:bodyPr/>
        <a:lstStyle/>
        <a:p>
          <a:r>
            <a:rPr lang="en-US" dirty="0"/>
            <a:t>Ellipsis for Diagnosis</a:t>
          </a:r>
        </a:p>
      </dgm:t>
    </dgm:pt>
    <dgm:pt modelId="{69B5652B-351B-456C-A960-61ECE43ABDE3}" type="parTrans" cxnId="{DF5D7E1A-3099-42C7-9799-B98A8A04E8C0}">
      <dgm:prSet/>
      <dgm:spPr/>
      <dgm:t>
        <a:bodyPr/>
        <a:lstStyle/>
        <a:p>
          <a:endParaRPr lang="en-US"/>
        </a:p>
      </dgm:t>
    </dgm:pt>
    <dgm:pt modelId="{07CF6F62-6D79-4FEB-9502-957B66EFEF1A}" type="sibTrans" cxnId="{DF5D7E1A-3099-42C7-9799-B98A8A04E8C0}">
      <dgm:prSet/>
      <dgm:spPr/>
      <dgm:t>
        <a:bodyPr/>
        <a:lstStyle/>
        <a:p>
          <a:endParaRPr lang="en-US"/>
        </a:p>
      </dgm:t>
    </dgm:pt>
    <dgm:pt modelId="{A15163B6-6295-4C6F-B2A1-4C7E8808CF05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</a:t>
          </a:r>
        </a:p>
      </dgm:t>
    </dgm:pt>
    <dgm:pt modelId="{78B211A2-C202-49BB-BC87-6432F2A458B3}" type="parTrans" cxnId="{AA68EE7A-465C-42D8-84A6-D1E8BC089B21}">
      <dgm:prSet/>
      <dgm:spPr/>
      <dgm:t>
        <a:bodyPr/>
        <a:lstStyle/>
        <a:p>
          <a:endParaRPr lang="en-US"/>
        </a:p>
      </dgm:t>
    </dgm:pt>
    <dgm:pt modelId="{63CE77B0-71FB-4A76-9837-9457E7B0C472}" type="sibTrans" cxnId="{AA68EE7A-465C-42D8-84A6-D1E8BC089B21}">
      <dgm:prSet/>
      <dgm:spPr/>
      <dgm:t>
        <a:bodyPr/>
        <a:lstStyle/>
        <a:p>
          <a:endParaRPr lang="en-US"/>
        </a:p>
      </dgm:t>
    </dgm:pt>
    <dgm:pt modelId="{96037FF2-3AA0-41F9-9D01-2A111E9237B5}">
      <dgm:prSet phldrT="[Text]"/>
      <dgm:spPr/>
      <dgm:t>
        <a:bodyPr/>
        <a:lstStyle/>
        <a:p>
          <a:r>
            <a:rPr lang="en-US" dirty="0"/>
            <a:t>Full List Tab</a:t>
          </a:r>
        </a:p>
      </dgm:t>
    </dgm:pt>
    <dgm:pt modelId="{FF9D098B-3E15-462D-BB52-F965D30F4589}" type="parTrans" cxnId="{DE142DC6-50E9-4053-B6AA-135992C43B1B}">
      <dgm:prSet/>
      <dgm:spPr/>
      <dgm:t>
        <a:bodyPr/>
        <a:lstStyle/>
        <a:p>
          <a:endParaRPr lang="en-US"/>
        </a:p>
      </dgm:t>
    </dgm:pt>
    <dgm:pt modelId="{3E079514-83FF-415E-BE0A-E11041D8498E}" type="sibTrans" cxnId="{DE142DC6-50E9-4053-B6AA-135992C43B1B}">
      <dgm:prSet/>
      <dgm:spPr/>
      <dgm:t>
        <a:bodyPr/>
        <a:lstStyle/>
        <a:p>
          <a:endParaRPr lang="en-US"/>
        </a:p>
      </dgm:t>
    </dgm:pt>
    <dgm:pt modelId="{055D09E0-7C71-4509-822D-133096B3DB31}">
      <dgm:prSet phldrT="[Text]"/>
      <dgm:spPr/>
      <dgm:t>
        <a:bodyPr/>
        <a:lstStyle/>
        <a:p>
          <a:r>
            <a:rPr lang="en-US" dirty="0"/>
            <a:t>Criteria = Tooth  Pain</a:t>
          </a:r>
        </a:p>
      </dgm:t>
    </dgm:pt>
    <dgm:pt modelId="{3D262BE8-2238-4F1C-90C6-5831BF4E0FC4}" type="parTrans" cxnId="{6964BEE2-6ED0-434C-BBB3-2E9A58210115}">
      <dgm:prSet/>
      <dgm:spPr/>
      <dgm:t>
        <a:bodyPr/>
        <a:lstStyle/>
        <a:p>
          <a:endParaRPr lang="en-US"/>
        </a:p>
      </dgm:t>
    </dgm:pt>
    <dgm:pt modelId="{E3C6B3E6-BD37-4367-A23C-F45126220C9B}" type="sibTrans" cxnId="{6964BEE2-6ED0-434C-BBB3-2E9A58210115}">
      <dgm:prSet/>
      <dgm:spPr/>
      <dgm:t>
        <a:bodyPr/>
        <a:lstStyle/>
        <a:p>
          <a:endParaRPr lang="en-US"/>
        </a:p>
      </dgm:t>
    </dgm:pt>
    <dgm:pt modelId="{E93E64A0-95F8-439A-849B-6BE223D12EA6}">
      <dgm:prSet phldrT="[Text]"/>
      <dgm:spPr/>
      <dgm:t>
        <a:bodyPr/>
        <a:lstStyle/>
        <a:p>
          <a:r>
            <a:rPr lang="en-US" dirty="0"/>
            <a:t>Final</a:t>
          </a:r>
        </a:p>
      </dgm:t>
    </dgm:pt>
    <dgm:pt modelId="{74FF86EC-347F-4025-9DDB-37F7C28FB0D7}" type="parTrans" cxnId="{723D6831-CB36-431B-B1C8-037DC73D3BB3}">
      <dgm:prSet/>
      <dgm:spPr/>
      <dgm:t>
        <a:bodyPr/>
        <a:lstStyle/>
        <a:p>
          <a:endParaRPr lang="en-US"/>
        </a:p>
      </dgm:t>
    </dgm:pt>
    <dgm:pt modelId="{DB0E83C6-045A-468E-871E-42E6A7A16371}" type="sibTrans" cxnId="{723D6831-CB36-431B-B1C8-037DC73D3BB3}">
      <dgm:prSet/>
      <dgm:spPr/>
      <dgm:t>
        <a:bodyPr/>
        <a:lstStyle/>
        <a:p>
          <a:endParaRPr lang="en-US"/>
        </a:p>
      </dgm:t>
    </dgm:pt>
    <dgm:pt modelId="{5B5890B2-4808-4372-8603-97F7E9CC688D}">
      <dgm:prSet phldrT="[Text]"/>
      <dgm:spPr/>
      <dgm:t>
        <a:bodyPr/>
        <a:lstStyle/>
        <a:p>
          <a:r>
            <a:rPr lang="en-US" dirty="0"/>
            <a:t>Pain Altered Sensation</a:t>
          </a:r>
        </a:p>
      </dgm:t>
    </dgm:pt>
    <dgm:pt modelId="{8C30E6DE-AFD7-467B-941D-E1DBB82BB742}" type="parTrans" cxnId="{51F98FFB-C192-4D28-B1F0-8E7DECABBA35}">
      <dgm:prSet/>
      <dgm:spPr/>
      <dgm:t>
        <a:bodyPr/>
        <a:lstStyle/>
        <a:p>
          <a:endParaRPr lang="en-US"/>
        </a:p>
      </dgm:t>
    </dgm:pt>
    <dgm:pt modelId="{55485004-E45D-4FEC-B692-4B162F3B6408}" type="sibTrans" cxnId="{51F98FFB-C192-4D28-B1F0-8E7DECABBA35}">
      <dgm:prSet/>
      <dgm:spPr/>
      <dgm:t>
        <a:bodyPr/>
        <a:lstStyle/>
        <a:p>
          <a:endParaRPr lang="en-US"/>
        </a:p>
      </dgm:t>
    </dgm:pt>
    <dgm:pt modelId="{5EB0BD14-1214-425A-80E7-8E0A4B4384A3}">
      <dgm:prSet phldrT="[Text]"/>
      <dgm:spPr/>
      <dgm:t>
        <a:bodyPr/>
        <a:lstStyle/>
        <a:p>
          <a:r>
            <a:rPr lang="en-US" dirty="0"/>
            <a:t>Click Plus next to pain</a:t>
          </a:r>
        </a:p>
      </dgm:t>
    </dgm:pt>
    <dgm:pt modelId="{EAF989CC-7CFB-4068-BAC9-27F9274BC04C}" type="parTrans" cxnId="{3B9346E1-6FB0-4CFB-9237-A8130EED0B29}">
      <dgm:prSet/>
      <dgm:spPr/>
      <dgm:t>
        <a:bodyPr/>
        <a:lstStyle/>
        <a:p>
          <a:endParaRPr lang="en-US"/>
        </a:p>
      </dgm:t>
    </dgm:pt>
    <dgm:pt modelId="{08F77E2F-2517-4056-BFA0-55A549B72E03}" type="sibTrans" cxnId="{3B9346E1-6FB0-4CFB-9237-A8130EED0B29}">
      <dgm:prSet/>
      <dgm:spPr/>
      <dgm:t>
        <a:bodyPr/>
        <a:lstStyle/>
        <a:p>
          <a:endParaRPr lang="en-US"/>
        </a:p>
      </dgm:t>
    </dgm:pt>
    <dgm:pt modelId="{677B3F8B-E1EE-4110-AE8D-81493B1E6A8E}" type="pres">
      <dgm:prSet presAssocID="{B1240DB6-75B4-41B3-A7C3-AD3B3EC3B441}" presName="linearFlow" presStyleCnt="0">
        <dgm:presLayoutVars>
          <dgm:dir/>
          <dgm:animLvl val="lvl"/>
          <dgm:resizeHandles val="exact"/>
        </dgm:presLayoutVars>
      </dgm:prSet>
      <dgm:spPr/>
    </dgm:pt>
    <dgm:pt modelId="{1AD9AE1C-5A14-4D4E-8E6A-A2964F68E2EC}" type="pres">
      <dgm:prSet presAssocID="{B7966752-5E65-49EF-9588-E3B50BF74FDD}" presName="composite" presStyleCnt="0"/>
      <dgm:spPr/>
    </dgm:pt>
    <dgm:pt modelId="{B280249C-D9F1-4913-BEF9-E49239276744}" type="pres">
      <dgm:prSet presAssocID="{B7966752-5E65-49EF-9588-E3B50BF74FD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55708A-9BB2-4C23-B268-87D4CB62CDF4}" type="pres">
      <dgm:prSet presAssocID="{B7966752-5E65-49EF-9588-E3B50BF74FDD}" presName="descendantText" presStyleLbl="alignAcc1" presStyleIdx="0" presStyleCnt="3">
        <dgm:presLayoutVars>
          <dgm:bulletEnabled val="1"/>
        </dgm:presLayoutVars>
      </dgm:prSet>
      <dgm:spPr/>
    </dgm:pt>
    <dgm:pt modelId="{9C59E1D9-4E48-4ACA-9ED3-A7BF702155FC}" type="pres">
      <dgm:prSet presAssocID="{29E21284-DB56-484E-A33E-734BA73147B3}" presName="sp" presStyleCnt="0"/>
      <dgm:spPr/>
    </dgm:pt>
    <dgm:pt modelId="{34BAA79F-04F5-4452-B676-DFDE57A237ED}" type="pres">
      <dgm:prSet presAssocID="{A15163B6-6295-4C6F-B2A1-4C7E8808CF05}" presName="composite" presStyleCnt="0"/>
      <dgm:spPr/>
    </dgm:pt>
    <dgm:pt modelId="{88ECC720-8073-41E0-B0C5-3F286594B239}" type="pres">
      <dgm:prSet presAssocID="{A15163B6-6295-4C6F-B2A1-4C7E8808CF0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46F34D7-2A97-4FB9-8E31-A3581A62D6F8}" type="pres">
      <dgm:prSet presAssocID="{A15163B6-6295-4C6F-B2A1-4C7E8808CF05}" presName="descendantText" presStyleLbl="alignAcc1" presStyleIdx="1" presStyleCnt="3">
        <dgm:presLayoutVars>
          <dgm:bulletEnabled val="1"/>
        </dgm:presLayoutVars>
      </dgm:prSet>
      <dgm:spPr/>
    </dgm:pt>
    <dgm:pt modelId="{4F01A064-C56C-4556-BFFC-52FD86506445}" type="pres">
      <dgm:prSet presAssocID="{63CE77B0-71FB-4A76-9837-9457E7B0C472}" presName="sp" presStyleCnt="0"/>
      <dgm:spPr/>
    </dgm:pt>
    <dgm:pt modelId="{7D6B575F-8915-40A7-858C-D1BABD2348D3}" type="pres">
      <dgm:prSet presAssocID="{E93E64A0-95F8-439A-849B-6BE223D12EA6}" presName="composite" presStyleCnt="0"/>
      <dgm:spPr/>
    </dgm:pt>
    <dgm:pt modelId="{4F44A870-4A38-4D36-A3D0-83F29AEA0ECE}" type="pres">
      <dgm:prSet presAssocID="{E93E64A0-95F8-439A-849B-6BE223D12EA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754306A-979B-40E4-9671-A7C6DE4022C8}" type="pres">
      <dgm:prSet presAssocID="{E93E64A0-95F8-439A-849B-6BE223D12EA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E65E103-5AC7-BC48-B5A8-F153E67B7CCF}" type="presOf" srcId="{E93E64A0-95F8-439A-849B-6BE223D12EA6}" destId="{4F44A870-4A38-4D36-A3D0-83F29AEA0ECE}" srcOrd="0" destOrd="0" presId="urn:microsoft.com/office/officeart/2005/8/layout/chevron2"/>
    <dgm:cxn modelId="{7B64480F-5328-DD45-987B-364317E8AC1D}" type="presOf" srcId="{5B5890B2-4808-4372-8603-97F7E9CC688D}" destId="{2754306A-979B-40E4-9671-A7C6DE4022C8}" srcOrd="0" destOrd="0" presId="urn:microsoft.com/office/officeart/2005/8/layout/chevron2"/>
    <dgm:cxn modelId="{978E9B14-2ECA-6042-97A3-3D46695B8037}" type="presOf" srcId="{B1240DB6-75B4-41B3-A7C3-AD3B3EC3B441}" destId="{677B3F8B-E1EE-4110-AE8D-81493B1E6A8E}" srcOrd="0" destOrd="0" presId="urn:microsoft.com/office/officeart/2005/8/layout/chevron2"/>
    <dgm:cxn modelId="{DF5D7E1A-3099-42C7-9799-B98A8A04E8C0}" srcId="{B7966752-5E65-49EF-9588-E3B50BF74FDD}" destId="{A6A94474-83AF-4346-9873-CAB2DE9D739B}" srcOrd="1" destOrd="0" parTransId="{69B5652B-351B-456C-A960-61ECE43ABDE3}" sibTransId="{07CF6F62-6D79-4FEB-9502-957B66EFEF1A}"/>
    <dgm:cxn modelId="{F27DE023-BDAC-704E-8687-23960721987E}" type="presOf" srcId="{A15163B6-6295-4C6F-B2A1-4C7E8808CF05}" destId="{88ECC720-8073-41E0-B0C5-3F286594B239}" srcOrd="0" destOrd="0" presId="urn:microsoft.com/office/officeart/2005/8/layout/chevron2"/>
    <dgm:cxn modelId="{723D6831-CB36-431B-B1C8-037DC73D3BB3}" srcId="{B1240DB6-75B4-41B3-A7C3-AD3B3EC3B441}" destId="{E93E64A0-95F8-439A-849B-6BE223D12EA6}" srcOrd="2" destOrd="0" parTransId="{74FF86EC-347F-4025-9DDB-37F7C28FB0D7}" sibTransId="{DB0E83C6-045A-468E-871E-42E6A7A16371}"/>
    <dgm:cxn modelId="{208F0656-BDDD-544D-8457-002C7F8982F0}" type="presOf" srcId="{CFBEE1D6-D0FB-4F88-8361-C56FA0EF367A}" destId="{5055708A-9BB2-4C23-B268-87D4CB62CDF4}" srcOrd="0" destOrd="0" presId="urn:microsoft.com/office/officeart/2005/8/layout/chevron2"/>
    <dgm:cxn modelId="{AA68EE7A-465C-42D8-84A6-D1E8BC089B21}" srcId="{B1240DB6-75B4-41B3-A7C3-AD3B3EC3B441}" destId="{A15163B6-6295-4C6F-B2A1-4C7E8808CF05}" srcOrd="1" destOrd="0" parTransId="{78B211A2-C202-49BB-BC87-6432F2A458B3}" sibTransId="{63CE77B0-71FB-4A76-9837-9457E7B0C472}"/>
    <dgm:cxn modelId="{EBE1758D-905A-6748-9E7B-C1211D181EAA}" type="presOf" srcId="{5EB0BD14-1214-425A-80E7-8E0A4B4384A3}" destId="{2754306A-979B-40E4-9671-A7C6DE4022C8}" srcOrd="0" destOrd="1" presId="urn:microsoft.com/office/officeart/2005/8/layout/chevron2"/>
    <dgm:cxn modelId="{09E5CC92-C3D2-F24D-8137-FA3F276B56BF}" type="presOf" srcId="{055D09E0-7C71-4509-822D-133096B3DB31}" destId="{F46F34D7-2A97-4FB9-8E31-A3581A62D6F8}" srcOrd="0" destOrd="1" presId="urn:microsoft.com/office/officeart/2005/8/layout/chevron2"/>
    <dgm:cxn modelId="{1DDE4C9B-042E-430F-84AA-46DD745474FD}" srcId="{B1240DB6-75B4-41B3-A7C3-AD3B3EC3B441}" destId="{B7966752-5E65-49EF-9588-E3B50BF74FDD}" srcOrd="0" destOrd="0" parTransId="{0E5DE246-0074-4BE6-848A-4E2FE9B5C3E6}" sibTransId="{29E21284-DB56-484E-A33E-734BA73147B3}"/>
    <dgm:cxn modelId="{605537AD-82D2-405B-A83C-BA453A1E4F7E}" srcId="{B7966752-5E65-49EF-9588-E3B50BF74FDD}" destId="{CFBEE1D6-D0FB-4F88-8361-C56FA0EF367A}" srcOrd="0" destOrd="0" parTransId="{C72F6B71-BAFC-4D56-857F-3932FE41A5F1}" sibTransId="{2ED7C5EE-41B8-4538-AE41-49628D90929C}"/>
    <dgm:cxn modelId="{DE142DC6-50E9-4053-B6AA-135992C43B1B}" srcId="{A15163B6-6295-4C6F-B2A1-4C7E8808CF05}" destId="{96037FF2-3AA0-41F9-9D01-2A111E9237B5}" srcOrd="0" destOrd="0" parTransId="{FF9D098B-3E15-462D-BB52-F965D30F4589}" sibTransId="{3E079514-83FF-415E-BE0A-E11041D8498E}"/>
    <dgm:cxn modelId="{C0E3AAC8-D548-F84D-8057-C5324C470638}" type="presOf" srcId="{B7966752-5E65-49EF-9588-E3B50BF74FDD}" destId="{B280249C-D9F1-4913-BEF9-E49239276744}" srcOrd="0" destOrd="0" presId="urn:microsoft.com/office/officeart/2005/8/layout/chevron2"/>
    <dgm:cxn modelId="{59D1F7D0-8FF8-C84E-8E40-16473A9F80C7}" type="presOf" srcId="{96037FF2-3AA0-41F9-9D01-2A111E9237B5}" destId="{F46F34D7-2A97-4FB9-8E31-A3581A62D6F8}" srcOrd="0" destOrd="0" presId="urn:microsoft.com/office/officeart/2005/8/layout/chevron2"/>
    <dgm:cxn modelId="{BD2350D5-3A3E-D743-B759-54C13F295503}" type="presOf" srcId="{A6A94474-83AF-4346-9873-CAB2DE9D739B}" destId="{5055708A-9BB2-4C23-B268-87D4CB62CDF4}" srcOrd="0" destOrd="1" presId="urn:microsoft.com/office/officeart/2005/8/layout/chevron2"/>
    <dgm:cxn modelId="{3B9346E1-6FB0-4CFB-9237-A8130EED0B29}" srcId="{E93E64A0-95F8-439A-849B-6BE223D12EA6}" destId="{5EB0BD14-1214-425A-80E7-8E0A4B4384A3}" srcOrd="1" destOrd="0" parTransId="{EAF989CC-7CFB-4068-BAC9-27F9274BC04C}" sibTransId="{08F77E2F-2517-4056-BFA0-55A549B72E03}"/>
    <dgm:cxn modelId="{6964BEE2-6ED0-434C-BBB3-2E9A58210115}" srcId="{A15163B6-6295-4C6F-B2A1-4C7E8808CF05}" destId="{055D09E0-7C71-4509-822D-133096B3DB31}" srcOrd="1" destOrd="0" parTransId="{3D262BE8-2238-4F1C-90C6-5831BF4E0FC4}" sibTransId="{E3C6B3E6-BD37-4367-A23C-F45126220C9B}"/>
    <dgm:cxn modelId="{51F98FFB-C192-4D28-B1F0-8E7DECABBA35}" srcId="{E93E64A0-95F8-439A-849B-6BE223D12EA6}" destId="{5B5890B2-4808-4372-8603-97F7E9CC688D}" srcOrd="0" destOrd="0" parTransId="{8C30E6DE-AFD7-467B-941D-E1DBB82BB742}" sibTransId="{55485004-E45D-4FEC-B692-4B162F3B6408}"/>
    <dgm:cxn modelId="{80B04B6A-DB6C-9846-847E-E0528B6D6643}" type="presParOf" srcId="{677B3F8B-E1EE-4110-AE8D-81493B1E6A8E}" destId="{1AD9AE1C-5A14-4D4E-8E6A-A2964F68E2EC}" srcOrd="0" destOrd="0" presId="urn:microsoft.com/office/officeart/2005/8/layout/chevron2"/>
    <dgm:cxn modelId="{5214993B-F477-254D-8A35-C72625414BDF}" type="presParOf" srcId="{1AD9AE1C-5A14-4D4E-8E6A-A2964F68E2EC}" destId="{B280249C-D9F1-4913-BEF9-E49239276744}" srcOrd="0" destOrd="0" presId="urn:microsoft.com/office/officeart/2005/8/layout/chevron2"/>
    <dgm:cxn modelId="{82545B9F-D87F-A140-AB84-46DD76BA1031}" type="presParOf" srcId="{1AD9AE1C-5A14-4D4E-8E6A-A2964F68E2EC}" destId="{5055708A-9BB2-4C23-B268-87D4CB62CDF4}" srcOrd="1" destOrd="0" presId="urn:microsoft.com/office/officeart/2005/8/layout/chevron2"/>
    <dgm:cxn modelId="{93407FF1-6CD2-0D45-837D-5BF4423AE495}" type="presParOf" srcId="{677B3F8B-E1EE-4110-AE8D-81493B1E6A8E}" destId="{9C59E1D9-4E48-4ACA-9ED3-A7BF702155FC}" srcOrd="1" destOrd="0" presId="urn:microsoft.com/office/officeart/2005/8/layout/chevron2"/>
    <dgm:cxn modelId="{E83B5899-86E0-F643-A32E-9A08BC20F75F}" type="presParOf" srcId="{677B3F8B-E1EE-4110-AE8D-81493B1E6A8E}" destId="{34BAA79F-04F5-4452-B676-DFDE57A237ED}" srcOrd="2" destOrd="0" presId="urn:microsoft.com/office/officeart/2005/8/layout/chevron2"/>
    <dgm:cxn modelId="{BB3C2773-AB71-0A44-8162-6AC49DAA8847}" type="presParOf" srcId="{34BAA79F-04F5-4452-B676-DFDE57A237ED}" destId="{88ECC720-8073-41E0-B0C5-3F286594B239}" srcOrd="0" destOrd="0" presId="urn:microsoft.com/office/officeart/2005/8/layout/chevron2"/>
    <dgm:cxn modelId="{EB6E4AAE-E4C9-2741-8CDB-5D267BDC90A5}" type="presParOf" srcId="{34BAA79F-04F5-4452-B676-DFDE57A237ED}" destId="{F46F34D7-2A97-4FB9-8E31-A3581A62D6F8}" srcOrd="1" destOrd="0" presId="urn:microsoft.com/office/officeart/2005/8/layout/chevron2"/>
    <dgm:cxn modelId="{46E374C1-2747-4148-A16A-1D9F460EA92C}" type="presParOf" srcId="{677B3F8B-E1EE-4110-AE8D-81493B1E6A8E}" destId="{4F01A064-C56C-4556-BFFC-52FD86506445}" srcOrd="3" destOrd="0" presId="urn:microsoft.com/office/officeart/2005/8/layout/chevron2"/>
    <dgm:cxn modelId="{EBA2297E-AEE2-4A43-80CD-029134E3292A}" type="presParOf" srcId="{677B3F8B-E1EE-4110-AE8D-81493B1E6A8E}" destId="{7D6B575F-8915-40A7-858C-D1BABD2348D3}" srcOrd="4" destOrd="0" presId="urn:microsoft.com/office/officeart/2005/8/layout/chevron2"/>
    <dgm:cxn modelId="{29377015-1704-F347-B146-71730E091AF0}" type="presParOf" srcId="{7D6B575F-8915-40A7-858C-D1BABD2348D3}" destId="{4F44A870-4A38-4D36-A3D0-83F29AEA0ECE}" srcOrd="0" destOrd="0" presId="urn:microsoft.com/office/officeart/2005/8/layout/chevron2"/>
    <dgm:cxn modelId="{3A4A6B41-8F6F-6D4D-93AE-3FAA908B78A3}" type="presParOf" srcId="{7D6B575F-8915-40A7-858C-D1BABD2348D3}" destId="{2754306A-979B-40E4-9671-A7C6DE4022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40DB6-75B4-41B3-A7C3-AD3B3EC3B441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966752-5E65-49EF-9588-E3B50BF74FDD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0E5DE246-0074-4BE6-848A-4E2FE9B5C3E6}" type="parTrans" cxnId="{1DDE4C9B-042E-430F-84AA-46DD745474FD}">
      <dgm:prSet/>
      <dgm:spPr/>
      <dgm:t>
        <a:bodyPr/>
        <a:lstStyle/>
        <a:p>
          <a:endParaRPr lang="en-US"/>
        </a:p>
      </dgm:t>
    </dgm:pt>
    <dgm:pt modelId="{29E21284-DB56-484E-A33E-734BA73147B3}" type="sibTrans" cxnId="{1DDE4C9B-042E-430F-84AA-46DD745474FD}">
      <dgm:prSet/>
      <dgm:spPr/>
      <dgm:t>
        <a:bodyPr/>
        <a:lstStyle/>
        <a:p>
          <a:endParaRPr lang="en-US"/>
        </a:p>
      </dgm:t>
    </dgm:pt>
    <dgm:pt modelId="{CFBEE1D6-D0FB-4F88-8361-C56FA0EF367A}">
      <dgm:prSet phldrT="[Text]"/>
      <dgm:spPr/>
      <dgm:t>
        <a:bodyPr/>
        <a:lstStyle/>
        <a:p>
          <a:r>
            <a:rPr lang="en-US" dirty="0"/>
            <a:t>Add Procedure</a:t>
          </a:r>
        </a:p>
      </dgm:t>
    </dgm:pt>
    <dgm:pt modelId="{C72F6B71-BAFC-4D56-857F-3932FE41A5F1}" type="parTrans" cxnId="{605537AD-82D2-405B-A83C-BA453A1E4F7E}">
      <dgm:prSet/>
      <dgm:spPr/>
      <dgm:t>
        <a:bodyPr/>
        <a:lstStyle/>
        <a:p>
          <a:endParaRPr lang="en-US"/>
        </a:p>
      </dgm:t>
    </dgm:pt>
    <dgm:pt modelId="{2ED7C5EE-41B8-4538-AE41-49628D90929C}" type="sibTrans" cxnId="{605537AD-82D2-405B-A83C-BA453A1E4F7E}">
      <dgm:prSet/>
      <dgm:spPr/>
      <dgm:t>
        <a:bodyPr/>
        <a:lstStyle/>
        <a:p>
          <a:endParaRPr lang="en-US"/>
        </a:p>
      </dgm:t>
    </dgm:pt>
    <dgm:pt modelId="{A6A94474-83AF-4346-9873-CAB2DE9D739B}">
      <dgm:prSet phldrT="[Text]"/>
      <dgm:spPr/>
      <dgm:t>
        <a:bodyPr/>
        <a:lstStyle/>
        <a:p>
          <a:r>
            <a:rPr lang="en-US" dirty="0"/>
            <a:t>Ellipsis for Procedure</a:t>
          </a:r>
        </a:p>
      </dgm:t>
    </dgm:pt>
    <dgm:pt modelId="{69B5652B-351B-456C-A960-61ECE43ABDE3}" type="parTrans" cxnId="{DF5D7E1A-3099-42C7-9799-B98A8A04E8C0}">
      <dgm:prSet/>
      <dgm:spPr/>
      <dgm:t>
        <a:bodyPr/>
        <a:lstStyle/>
        <a:p>
          <a:endParaRPr lang="en-US"/>
        </a:p>
      </dgm:t>
    </dgm:pt>
    <dgm:pt modelId="{07CF6F62-6D79-4FEB-9502-957B66EFEF1A}" type="sibTrans" cxnId="{DF5D7E1A-3099-42C7-9799-B98A8A04E8C0}">
      <dgm:prSet/>
      <dgm:spPr/>
      <dgm:t>
        <a:bodyPr/>
        <a:lstStyle/>
        <a:p>
          <a:endParaRPr lang="en-US"/>
        </a:p>
      </dgm:t>
    </dgm:pt>
    <dgm:pt modelId="{A15163B6-6295-4C6F-B2A1-4C7E8808CF05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</a:t>
          </a:r>
        </a:p>
      </dgm:t>
    </dgm:pt>
    <dgm:pt modelId="{78B211A2-C202-49BB-BC87-6432F2A458B3}" type="parTrans" cxnId="{AA68EE7A-465C-42D8-84A6-D1E8BC089B21}">
      <dgm:prSet/>
      <dgm:spPr/>
      <dgm:t>
        <a:bodyPr/>
        <a:lstStyle/>
        <a:p>
          <a:endParaRPr lang="en-US"/>
        </a:p>
      </dgm:t>
    </dgm:pt>
    <dgm:pt modelId="{63CE77B0-71FB-4A76-9837-9457E7B0C472}" type="sibTrans" cxnId="{AA68EE7A-465C-42D8-84A6-D1E8BC089B21}">
      <dgm:prSet/>
      <dgm:spPr/>
      <dgm:t>
        <a:bodyPr/>
        <a:lstStyle/>
        <a:p>
          <a:endParaRPr lang="en-US"/>
        </a:p>
      </dgm:t>
    </dgm:pt>
    <dgm:pt modelId="{96037FF2-3AA0-41F9-9D01-2A111E9237B5}">
      <dgm:prSet phldrT="[Text]"/>
      <dgm:spPr/>
      <dgm:t>
        <a:bodyPr/>
        <a:lstStyle/>
        <a:p>
          <a:r>
            <a:rPr lang="en-US" dirty="0"/>
            <a:t>Quick List Tab</a:t>
          </a:r>
        </a:p>
      </dgm:t>
    </dgm:pt>
    <dgm:pt modelId="{FF9D098B-3E15-462D-BB52-F965D30F4589}" type="parTrans" cxnId="{DE142DC6-50E9-4053-B6AA-135992C43B1B}">
      <dgm:prSet/>
      <dgm:spPr/>
      <dgm:t>
        <a:bodyPr/>
        <a:lstStyle/>
        <a:p>
          <a:endParaRPr lang="en-US"/>
        </a:p>
      </dgm:t>
    </dgm:pt>
    <dgm:pt modelId="{3E079514-83FF-415E-BE0A-E11041D8498E}" type="sibTrans" cxnId="{DE142DC6-50E9-4053-B6AA-135992C43B1B}">
      <dgm:prSet/>
      <dgm:spPr/>
      <dgm:t>
        <a:bodyPr/>
        <a:lstStyle/>
        <a:p>
          <a:endParaRPr lang="en-US"/>
        </a:p>
      </dgm:t>
    </dgm:pt>
    <dgm:pt modelId="{055D09E0-7C71-4509-822D-133096B3DB31}">
      <dgm:prSet phldrT="[Text]"/>
      <dgm:spPr/>
      <dgm:t>
        <a:bodyPr/>
        <a:lstStyle/>
        <a:p>
          <a:r>
            <a:rPr lang="en-US" dirty="0"/>
            <a:t>Emergency </a:t>
          </a:r>
        </a:p>
      </dgm:t>
    </dgm:pt>
    <dgm:pt modelId="{3D262BE8-2238-4F1C-90C6-5831BF4E0FC4}" type="parTrans" cxnId="{6964BEE2-6ED0-434C-BBB3-2E9A58210115}">
      <dgm:prSet/>
      <dgm:spPr/>
      <dgm:t>
        <a:bodyPr/>
        <a:lstStyle/>
        <a:p>
          <a:endParaRPr lang="en-US"/>
        </a:p>
      </dgm:t>
    </dgm:pt>
    <dgm:pt modelId="{E3C6B3E6-BD37-4367-A23C-F45126220C9B}" type="sibTrans" cxnId="{6964BEE2-6ED0-434C-BBB3-2E9A58210115}">
      <dgm:prSet/>
      <dgm:spPr/>
      <dgm:t>
        <a:bodyPr/>
        <a:lstStyle/>
        <a:p>
          <a:endParaRPr lang="en-US"/>
        </a:p>
      </dgm:t>
    </dgm:pt>
    <dgm:pt modelId="{E93E64A0-95F8-439A-849B-6BE223D12EA6}">
      <dgm:prSet phldrT="[Text]"/>
      <dgm:spPr/>
      <dgm:t>
        <a:bodyPr/>
        <a:lstStyle/>
        <a:p>
          <a:r>
            <a:rPr lang="en-US" dirty="0"/>
            <a:t>Final</a:t>
          </a:r>
        </a:p>
      </dgm:t>
    </dgm:pt>
    <dgm:pt modelId="{74FF86EC-347F-4025-9DDB-37F7C28FB0D7}" type="parTrans" cxnId="{723D6831-CB36-431B-B1C8-037DC73D3BB3}">
      <dgm:prSet/>
      <dgm:spPr/>
      <dgm:t>
        <a:bodyPr/>
        <a:lstStyle/>
        <a:p>
          <a:endParaRPr lang="en-US"/>
        </a:p>
      </dgm:t>
    </dgm:pt>
    <dgm:pt modelId="{DB0E83C6-045A-468E-871E-42E6A7A16371}" type="sibTrans" cxnId="{723D6831-CB36-431B-B1C8-037DC73D3BB3}">
      <dgm:prSet/>
      <dgm:spPr/>
      <dgm:t>
        <a:bodyPr/>
        <a:lstStyle/>
        <a:p>
          <a:endParaRPr lang="en-US"/>
        </a:p>
      </dgm:t>
    </dgm:pt>
    <dgm:pt modelId="{5B5890B2-4808-4372-8603-97F7E9CC688D}">
      <dgm:prSet phldrT="[Text]"/>
      <dgm:spPr/>
      <dgm:t>
        <a:bodyPr/>
        <a:lstStyle/>
        <a:p>
          <a:r>
            <a:rPr lang="en-US" dirty="0"/>
            <a:t>Select Procedure(s)</a:t>
          </a:r>
        </a:p>
      </dgm:t>
    </dgm:pt>
    <dgm:pt modelId="{8C30E6DE-AFD7-467B-941D-E1DBB82BB742}" type="parTrans" cxnId="{51F98FFB-C192-4D28-B1F0-8E7DECABBA35}">
      <dgm:prSet/>
      <dgm:spPr/>
      <dgm:t>
        <a:bodyPr/>
        <a:lstStyle/>
        <a:p>
          <a:endParaRPr lang="en-US"/>
        </a:p>
      </dgm:t>
    </dgm:pt>
    <dgm:pt modelId="{55485004-E45D-4FEC-B692-4B162F3B6408}" type="sibTrans" cxnId="{51F98FFB-C192-4D28-B1F0-8E7DECABBA35}">
      <dgm:prSet/>
      <dgm:spPr/>
      <dgm:t>
        <a:bodyPr/>
        <a:lstStyle/>
        <a:p>
          <a:endParaRPr lang="en-US"/>
        </a:p>
      </dgm:t>
    </dgm:pt>
    <dgm:pt modelId="{677B3F8B-E1EE-4110-AE8D-81493B1E6A8E}" type="pres">
      <dgm:prSet presAssocID="{B1240DB6-75B4-41B3-A7C3-AD3B3EC3B441}" presName="linearFlow" presStyleCnt="0">
        <dgm:presLayoutVars>
          <dgm:dir/>
          <dgm:animLvl val="lvl"/>
          <dgm:resizeHandles val="exact"/>
        </dgm:presLayoutVars>
      </dgm:prSet>
      <dgm:spPr/>
    </dgm:pt>
    <dgm:pt modelId="{1AD9AE1C-5A14-4D4E-8E6A-A2964F68E2EC}" type="pres">
      <dgm:prSet presAssocID="{B7966752-5E65-49EF-9588-E3B50BF74FDD}" presName="composite" presStyleCnt="0"/>
      <dgm:spPr/>
    </dgm:pt>
    <dgm:pt modelId="{B280249C-D9F1-4913-BEF9-E49239276744}" type="pres">
      <dgm:prSet presAssocID="{B7966752-5E65-49EF-9588-E3B50BF74FD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55708A-9BB2-4C23-B268-87D4CB62CDF4}" type="pres">
      <dgm:prSet presAssocID="{B7966752-5E65-49EF-9588-E3B50BF74FDD}" presName="descendantText" presStyleLbl="alignAcc1" presStyleIdx="0" presStyleCnt="3">
        <dgm:presLayoutVars>
          <dgm:bulletEnabled val="1"/>
        </dgm:presLayoutVars>
      </dgm:prSet>
      <dgm:spPr/>
    </dgm:pt>
    <dgm:pt modelId="{9C59E1D9-4E48-4ACA-9ED3-A7BF702155FC}" type="pres">
      <dgm:prSet presAssocID="{29E21284-DB56-484E-A33E-734BA73147B3}" presName="sp" presStyleCnt="0"/>
      <dgm:spPr/>
    </dgm:pt>
    <dgm:pt modelId="{34BAA79F-04F5-4452-B676-DFDE57A237ED}" type="pres">
      <dgm:prSet presAssocID="{A15163B6-6295-4C6F-B2A1-4C7E8808CF05}" presName="composite" presStyleCnt="0"/>
      <dgm:spPr/>
    </dgm:pt>
    <dgm:pt modelId="{88ECC720-8073-41E0-B0C5-3F286594B239}" type="pres">
      <dgm:prSet presAssocID="{A15163B6-6295-4C6F-B2A1-4C7E8808CF0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46F34D7-2A97-4FB9-8E31-A3581A62D6F8}" type="pres">
      <dgm:prSet presAssocID="{A15163B6-6295-4C6F-B2A1-4C7E8808CF05}" presName="descendantText" presStyleLbl="alignAcc1" presStyleIdx="1" presStyleCnt="3" custLinFactNeighborX="5094" custLinFactNeighborY="453">
        <dgm:presLayoutVars>
          <dgm:bulletEnabled val="1"/>
        </dgm:presLayoutVars>
      </dgm:prSet>
      <dgm:spPr/>
    </dgm:pt>
    <dgm:pt modelId="{4F01A064-C56C-4556-BFFC-52FD86506445}" type="pres">
      <dgm:prSet presAssocID="{63CE77B0-71FB-4A76-9837-9457E7B0C472}" presName="sp" presStyleCnt="0"/>
      <dgm:spPr/>
    </dgm:pt>
    <dgm:pt modelId="{7D6B575F-8915-40A7-858C-D1BABD2348D3}" type="pres">
      <dgm:prSet presAssocID="{E93E64A0-95F8-439A-849B-6BE223D12EA6}" presName="composite" presStyleCnt="0"/>
      <dgm:spPr/>
    </dgm:pt>
    <dgm:pt modelId="{4F44A870-4A38-4D36-A3D0-83F29AEA0ECE}" type="pres">
      <dgm:prSet presAssocID="{E93E64A0-95F8-439A-849B-6BE223D12EA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754306A-979B-40E4-9671-A7C6DE4022C8}" type="pres">
      <dgm:prSet presAssocID="{E93E64A0-95F8-439A-849B-6BE223D12EA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730D814-EFB6-A143-BBD9-2A42B8B598CF}" type="presOf" srcId="{A15163B6-6295-4C6F-B2A1-4C7E8808CF05}" destId="{88ECC720-8073-41E0-B0C5-3F286594B239}" srcOrd="0" destOrd="0" presId="urn:microsoft.com/office/officeart/2005/8/layout/chevron2"/>
    <dgm:cxn modelId="{09F7F714-0991-4D42-9370-ABC075B2E84E}" type="presOf" srcId="{E93E64A0-95F8-439A-849B-6BE223D12EA6}" destId="{4F44A870-4A38-4D36-A3D0-83F29AEA0ECE}" srcOrd="0" destOrd="0" presId="urn:microsoft.com/office/officeart/2005/8/layout/chevron2"/>
    <dgm:cxn modelId="{DF5D7E1A-3099-42C7-9799-B98A8A04E8C0}" srcId="{B7966752-5E65-49EF-9588-E3B50BF74FDD}" destId="{A6A94474-83AF-4346-9873-CAB2DE9D739B}" srcOrd="1" destOrd="0" parTransId="{69B5652B-351B-456C-A960-61ECE43ABDE3}" sibTransId="{07CF6F62-6D79-4FEB-9502-957B66EFEF1A}"/>
    <dgm:cxn modelId="{723D6831-CB36-431B-B1C8-037DC73D3BB3}" srcId="{B1240DB6-75B4-41B3-A7C3-AD3B3EC3B441}" destId="{E93E64A0-95F8-439A-849B-6BE223D12EA6}" srcOrd="2" destOrd="0" parTransId="{74FF86EC-347F-4025-9DDB-37F7C28FB0D7}" sibTransId="{DB0E83C6-045A-468E-871E-42E6A7A16371}"/>
    <dgm:cxn modelId="{524F7833-C6BD-E143-AA97-4380F3264073}" type="presOf" srcId="{B7966752-5E65-49EF-9588-E3B50BF74FDD}" destId="{B280249C-D9F1-4913-BEF9-E49239276744}" srcOrd="0" destOrd="0" presId="urn:microsoft.com/office/officeart/2005/8/layout/chevron2"/>
    <dgm:cxn modelId="{B889E644-E29B-6242-A0A9-E8B56B58E156}" type="presOf" srcId="{96037FF2-3AA0-41F9-9D01-2A111E9237B5}" destId="{F46F34D7-2A97-4FB9-8E31-A3581A62D6F8}" srcOrd="0" destOrd="0" presId="urn:microsoft.com/office/officeart/2005/8/layout/chevron2"/>
    <dgm:cxn modelId="{283CBD5B-1DE0-9B45-9688-52A75F7129A8}" type="presOf" srcId="{CFBEE1D6-D0FB-4F88-8361-C56FA0EF367A}" destId="{5055708A-9BB2-4C23-B268-87D4CB62CDF4}" srcOrd="0" destOrd="0" presId="urn:microsoft.com/office/officeart/2005/8/layout/chevron2"/>
    <dgm:cxn modelId="{AA68EE7A-465C-42D8-84A6-D1E8BC089B21}" srcId="{B1240DB6-75B4-41B3-A7C3-AD3B3EC3B441}" destId="{A15163B6-6295-4C6F-B2A1-4C7E8808CF05}" srcOrd="1" destOrd="0" parTransId="{78B211A2-C202-49BB-BC87-6432F2A458B3}" sibTransId="{63CE77B0-71FB-4A76-9837-9457E7B0C472}"/>
    <dgm:cxn modelId="{62FD4881-8BE2-BC4F-9ABB-A0B2B544E6C8}" type="presOf" srcId="{B1240DB6-75B4-41B3-A7C3-AD3B3EC3B441}" destId="{677B3F8B-E1EE-4110-AE8D-81493B1E6A8E}" srcOrd="0" destOrd="0" presId="urn:microsoft.com/office/officeart/2005/8/layout/chevron2"/>
    <dgm:cxn modelId="{1DDE4C9B-042E-430F-84AA-46DD745474FD}" srcId="{B1240DB6-75B4-41B3-A7C3-AD3B3EC3B441}" destId="{B7966752-5E65-49EF-9588-E3B50BF74FDD}" srcOrd="0" destOrd="0" parTransId="{0E5DE246-0074-4BE6-848A-4E2FE9B5C3E6}" sibTransId="{29E21284-DB56-484E-A33E-734BA73147B3}"/>
    <dgm:cxn modelId="{605537AD-82D2-405B-A83C-BA453A1E4F7E}" srcId="{B7966752-5E65-49EF-9588-E3B50BF74FDD}" destId="{CFBEE1D6-D0FB-4F88-8361-C56FA0EF367A}" srcOrd="0" destOrd="0" parTransId="{C72F6B71-BAFC-4D56-857F-3932FE41A5F1}" sibTransId="{2ED7C5EE-41B8-4538-AE41-49628D90929C}"/>
    <dgm:cxn modelId="{1373DBB0-D35F-C245-9E20-894BBF51FAF2}" type="presOf" srcId="{A6A94474-83AF-4346-9873-CAB2DE9D739B}" destId="{5055708A-9BB2-4C23-B268-87D4CB62CDF4}" srcOrd="0" destOrd="1" presId="urn:microsoft.com/office/officeart/2005/8/layout/chevron2"/>
    <dgm:cxn modelId="{DE142DC6-50E9-4053-B6AA-135992C43B1B}" srcId="{A15163B6-6295-4C6F-B2A1-4C7E8808CF05}" destId="{96037FF2-3AA0-41F9-9D01-2A111E9237B5}" srcOrd="0" destOrd="0" parTransId="{FF9D098B-3E15-462D-BB52-F965D30F4589}" sibTransId="{3E079514-83FF-415E-BE0A-E11041D8498E}"/>
    <dgm:cxn modelId="{CA1C95C9-2024-4B4D-AE44-F58CCFFEB964}" type="presOf" srcId="{055D09E0-7C71-4509-822D-133096B3DB31}" destId="{F46F34D7-2A97-4FB9-8E31-A3581A62D6F8}" srcOrd="0" destOrd="1" presId="urn:microsoft.com/office/officeart/2005/8/layout/chevron2"/>
    <dgm:cxn modelId="{3B528CDC-CFA4-564D-ACD0-5C9463847959}" type="presOf" srcId="{5B5890B2-4808-4372-8603-97F7E9CC688D}" destId="{2754306A-979B-40E4-9671-A7C6DE4022C8}" srcOrd="0" destOrd="0" presId="urn:microsoft.com/office/officeart/2005/8/layout/chevron2"/>
    <dgm:cxn modelId="{6964BEE2-6ED0-434C-BBB3-2E9A58210115}" srcId="{A15163B6-6295-4C6F-B2A1-4C7E8808CF05}" destId="{055D09E0-7C71-4509-822D-133096B3DB31}" srcOrd="1" destOrd="0" parTransId="{3D262BE8-2238-4F1C-90C6-5831BF4E0FC4}" sibTransId="{E3C6B3E6-BD37-4367-A23C-F45126220C9B}"/>
    <dgm:cxn modelId="{51F98FFB-C192-4D28-B1F0-8E7DECABBA35}" srcId="{E93E64A0-95F8-439A-849B-6BE223D12EA6}" destId="{5B5890B2-4808-4372-8603-97F7E9CC688D}" srcOrd="0" destOrd="0" parTransId="{8C30E6DE-AFD7-467B-941D-E1DBB82BB742}" sibTransId="{55485004-E45D-4FEC-B692-4B162F3B6408}"/>
    <dgm:cxn modelId="{55F11657-D0A6-354B-93BB-81CBCD470049}" type="presParOf" srcId="{677B3F8B-E1EE-4110-AE8D-81493B1E6A8E}" destId="{1AD9AE1C-5A14-4D4E-8E6A-A2964F68E2EC}" srcOrd="0" destOrd="0" presId="urn:microsoft.com/office/officeart/2005/8/layout/chevron2"/>
    <dgm:cxn modelId="{8C236851-D74F-4049-8F48-6A26803ED666}" type="presParOf" srcId="{1AD9AE1C-5A14-4D4E-8E6A-A2964F68E2EC}" destId="{B280249C-D9F1-4913-BEF9-E49239276744}" srcOrd="0" destOrd="0" presId="urn:microsoft.com/office/officeart/2005/8/layout/chevron2"/>
    <dgm:cxn modelId="{6C6C2258-863D-404F-B68C-423E140B6435}" type="presParOf" srcId="{1AD9AE1C-5A14-4D4E-8E6A-A2964F68E2EC}" destId="{5055708A-9BB2-4C23-B268-87D4CB62CDF4}" srcOrd="1" destOrd="0" presId="urn:microsoft.com/office/officeart/2005/8/layout/chevron2"/>
    <dgm:cxn modelId="{9F650796-BC73-714A-ACEB-BEE5BB316750}" type="presParOf" srcId="{677B3F8B-E1EE-4110-AE8D-81493B1E6A8E}" destId="{9C59E1D9-4E48-4ACA-9ED3-A7BF702155FC}" srcOrd="1" destOrd="0" presId="urn:microsoft.com/office/officeart/2005/8/layout/chevron2"/>
    <dgm:cxn modelId="{AC9A390C-5CBC-9A47-B75F-83B6132E4C0F}" type="presParOf" srcId="{677B3F8B-E1EE-4110-AE8D-81493B1E6A8E}" destId="{34BAA79F-04F5-4452-B676-DFDE57A237ED}" srcOrd="2" destOrd="0" presId="urn:microsoft.com/office/officeart/2005/8/layout/chevron2"/>
    <dgm:cxn modelId="{C405183F-973B-0049-9FFA-D65A47E5AF62}" type="presParOf" srcId="{34BAA79F-04F5-4452-B676-DFDE57A237ED}" destId="{88ECC720-8073-41E0-B0C5-3F286594B239}" srcOrd="0" destOrd="0" presId="urn:microsoft.com/office/officeart/2005/8/layout/chevron2"/>
    <dgm:cxn modelId="{1A81C465-B801-0B41-B675-07E50E4B47C8}" type="presParOf" srcId="{34BAA79F-04F5-4452-B676-DFDE57A237ED}" destId="{F46F34D7-2A97-4FB9-8E31-A3581A62D6F8}" srcOrd="1" destOrd="0" presId="urn:microsoft.com/office/officeart/2005/8/layout/chevron2"/>
    <dgm:cxn modelId="{E891A3C0-0012-DB4D-B786-7FBB56A7AF1E}" type="presParOf" srcId="{677B3F8B-E1EE-4110-AE8D-81493B1E6A8E}" destId="{4F01A064-C56C-4556-BFFC-52FD86506445}" srcOrd="3" destOrd="0" presId="urn:microsoft.com/office/officeart/2005/8/layout/chevron2"/>
    <dgm:cxn modelId="{67570670-244C-F947-B383-A35050BC19A2}" type="presParOf" srcId="{677B3F8B-E1EE-4110-AE8D-81493B1E6A8E}" destId="{7D6B575F-8915-40A7-858C-D1BABD2348D3}" srcOrd="4" destOrd="0" presId="urn:microsoft.com/office/officeart/2005/8/layout/chevron2"/>
    <dgm:cxn modelId="{87412D85-0733-524C-A5E0-593F5733475D}" type="presParOf" srcId="{7D6B575F-8915-40A7-858C-D1BABD2348D3}" destId="{4F44A870-4A38-4D36-A3D0-83F29AEA0ECE}" srcOrd="0" destOrd="0" presId="urn:microsoft.com/office/officeart/2005/8/layout/chevron2"/>
    <dgm:cxn modelId="{1C9A5938-E1FE-7446-BE5D-D451F94E214E}" type="presParOf" srcId="{7D6B575F-8915-40A7-858C-D1BABD2348D3}" destId="{2754306A-979B-40E4-9671-A7C6DE4022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249C-D9F1-4913-BEF9-E49239276744}">
      <dsp:nvSpPr>
        <dsp:cNvPr id="0" name=""/>
        <dsp:cNvSpPr/>
      </dsp:nvSpPr>
      <dsp:spPr>
        <a:xfrm rot="5400000">
          <a:off x="-211508" y="213195"/>
          <a:ext cx="1410059" cy="9870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  <a:r>
            <a:rPr lang="en-US" sz="2700" kern="1200" baseline="30000" dirty="0"/>
            <a:t>st</a:t>
          </a:r>
          <a:r>
            <a:rPr lang="en-US" sz="2700" kern="1200" dirty="0"/>
            <a:t> </a:t>
          </a:r>
        </a:p>
      </dsp:txBody>
      <dsp:txXfrm rot="-5400000">
        <a:off x="2" y="495207"/>
        <a:ext cx="987041" cy="423018"/>
      </dsp:txXfrm>
    </dsp:sp>
    <dsp:sp modelId="{5055708A-9BB2-4C23-B268-87D4CB62CDF4}">
      <dsp:nvSpPr>
        <dsp:cNvPr id="0" name=""/>
        <dsp:cNvSpPr/>
      </dsp:nvSpPr>
      <dsp:spPr>
        <a:xfrm rot="5400000">
          <a:off x="1681488" y="-692760"/>
          <a:ext cx="916538" cy="230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Add Treatment Plan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Ellipsis for Diagnosis</a:t>
          </a:r>
        </a:p>
      </dsp:txBody>
      <dsp:txXfrm rot="-5400000">
        <a:off x="987041" y="46429"/>
        <a:ext cx="2260691" cy="827054"/>
      </dsp:txXfrm>
    </dsp:sp>
    <dsp:sp modelId="{88ECC720-8073-41E0-B0C5-3F286594B239}">
      <dsp:nvSpPr>
        <dsp:cNvPr id="0" name=""/>
        <dsp:cNvSpPr/>
      </dsp:nvSpPr>
      <dsp:spPr>
        <a:xfrm rot="5400000">
          <a:off x="-211508" y="1426560"/>
          <a:ext cx="1410059" cy="9870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  <a:r>
            <a:rPr lang="en-US" sz="2700" kern="1200" baseline="30000" dirty="0"/>
            <a:t>nd</a:t>
          </a:r>
          <a:r>
            <a:rPr lang="en-US" sz="2700" kern="1200" dirty="0"/>
            <a:t> </a:t>
          </a:r>
        </a:p>
      </dsp:txBody>
      <dsp:txXfrm rot="-5400000">
        <a:off x="2" y="1708572"/>
        <a:ext cx="987041" cy="423018"/>
      </dsp:txXfrm>
    </dsp:sp>
    <dsp:sp modelId="{F46F34D7-2A97-4FB9-8E31-A3581A62D6F8}">
      <dsp:nvSpPr>
        <dsp:cNvPr id="0" name=""/>
        <dsp:cNvSpPr/>
      </dsp:nvSpPr>
      <dsp:spPr>
        <a:xfrm rot="5400000">
          <a:off x="1681488" y="520604"/>
          <a:ext cx="916538" cy="230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Full List Tab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Criteria = Tooth  Pain</a:t>
          </a:r>
        </a:p>
      </dsp:txBody>
      <dsp:txXfrm rot="-5400000">
        <a:off x="987041" y="1259793"/>
        <a:ext cx="2260691" cy="827054"/>
      </dsp:txXfrm>
    </dsp:sp>
    <dsp:sp modelId="{4F44A870-4A38-4D36-A3D0-83F29AEA0ECE}">
      <dsp:nvSpPr>
        <dsp:cNvPr id="0" name=""/>
        <dsp:cNvSpPr/>
      </dsp:nvSpPr>
      <dsp:spPr>
        <a:xfrm rot="5400000">
          <a:off x="-211508" y="2639925"/>
          <a:ext cx="1410059" cy="9870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Final</a:t>
          </a:r>
        </a:p>
      </dsp:txBody>
      <dsp:txXfrm rot="-5400000">
        <a:off x="2" y="2921937"/>
        <a:ext cx="987041" cy="423018"/>
      </dsp:txXfrm>
    </dsp:sp>
    <dsp:sp modelId="{2754306A-979B-40E4-9671-A7C6DE4022C8}">
      <dsp:nvSpPr>
        <dsp:cNvPr id="0" name=""/>
        <dsp:cNvSpPr/>
      </dsp:nvSpPr>
      <dsp:spPr>
        <a:xfrm rot="5400000">
          <a:off x="1681488" y="1733969"/>
          <a:ext cx="916538" cy="230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Pain Altered Sensation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Click Plus next to pain</a:t>
          </a:r>
        </a:p>
      </dsp:txBody>
      <dsp:txXfrm rot="-5400000">
        <a:off x="987041" y="2473158"/>
        <a:ext cx="2260691" cy="827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249C-D9F1-4913-BEF9-E49239276744}">
      <dsp:nvSpPr>
        <dsp:cNvPr id="0" name=""/>
        <dsp:cNvSpPr/>
      </dsp:nvSpPr>
      <dsp:spPr>
        <a:xfrm rot="5400000">
          <a:off x="-211508" y="213195"/>
          <a:ext cx="1410059" cy="9870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  <a:r>
            <a:rPr lang="en-US" sz="2700" kern="1200" baseline="30000" dirty="0"/>
            <a:t>st</a:t>
          </a:r>
          <a:r>
            <a:rPr lang="en-US" sz="2700" kern="1200" dirty="0"/>
            <a:t> </a:t>
          </a:r>
        </a:p>
      </dsp:txBody>
      <dsp:txXfrm rot="-5400000">
        <a:off x="2" y="495207"/>
        <a:ext cx="987041" cy="423018"/>
      </dsp:txXfrm>
    </dsp:sp>
    <dsp:sp modelId="{5055708A-9BB2-4C23-B268-87D4CB62CDF4}">
      <dsp:nvSpPr>
        <dsp:cNvPr id="0" name=""/>
        <dsp:cNvSpPr/>
      </dsp:nvSpPr>
      <dsp:spPr>
        <a:xfrm rot="5400000">
          <a:off x="1681488" y="-692760"/>
          <a:ext cx="916538" cy="230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Add Procedure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Ellipsis for Procedure</a:t>
          </a:r>
        </a:p>
      </dsp:txBody>
      <dsp:txXfrm rot="-5400000">
        <a:off x="987041" y="46429"/>
        <a:ext cx="2260691" cy="827054"/>
      </dsp:txXfrm>
    </dsp:sp>
    <dsp:sp modelId="{88ECC720-8073-41E0-B0C5-3F286594B239}">
      <dsp:nvSpPr>
        <dsp:cNvPr id="0" name=""/>
        <dsp:cNvSpPr/>
      </dsp:nvSpPr>
      <dsp:spPr>
        <a:xfrm rot="5400000">
          <a:off x="-211508" y="1426560"/>
          <a:ext cx="1410059" cy="9870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  <a:r>
            <a:rPr lang="en-US" sz="2700" kern="1200" baseline="30000" dirty="0"/>
            <a:t>nd</a:t>
          </a:r>
          <a:r>
            <a:rPr lang="en-US" sz="2700" kern="1200" dirty="0"/>
            <a:t> </a:t>
          </a:r>
        </a:p>
      </dsp:txBody>
      <dsp:txXfrm rot="-5400000">
        <a:off x="2" y="1708572"/>
        <a:ext cx="987041" cy="423018"/>
      </dsp:txXfrm>
    </dsp:sp>
    <dsp:sp modelId="{F46F34D7-2A97-4FB9-8E31-A3581A62D6F8}">
      <dsp:nvSpPr>
        <dsp:cNvPr id="0" name=""/>
        <dsp:cNvSpPr/>
      </dsp:nvSpPr>
      <dsp:spPr>
        <a:xfrm rot="5400000">
          <a:off x="1681488" y="524755"/>
          <a:ext cx="916538" cy="230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Quick List Tab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Emergency </a:t>
          </a:r>
        </a:p>
      </dsp:txBody>
      <dsp:txXfrm rot="-5400000">
        <a:off x="987041" y="1263944"/>
        <a:ext cx="2260691" cy="827054"/>
      </dsp:txXfrm>
    </dsp:sp>
    <dsp:sp modelId="{4F44A870-4A38-4D36-A3D0-83F29AEA0ECE}">
      <dsp:nvSpPr>
        <dsp:cNvPr id="0" name=""/>
        <dsp:cNvSpPr/>
      </dsp:nvSpPr>
      <dsp:spPr>
        <a:xfrm rot="5400000">
          <a:off x="-211508" y="2639924"/>
          <a:ext cx="1410059" cy="9870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Final</a:t>
          </a:r>
        </a:p>
      </dsp:txBody>
      <dsp:txXfrm rot="-5400000">
        <a:off x="2" y="2921936"/>
        <a:ext cx="987041" cy="423018"/>
      </dsp:txXfrm>
    </dsp:sp>
    <dsp:sp modelId="{2754306A-979B-40E4-9671-A7C6DE4022C8}">
      <dsp:nvSpPr>
        <dsp:cNvPr id="0" name=""/>
        <dsp:cNvSpPr/>
      </dsp:nvSpPr>
      <dsp:spPr>
        <a:xfrm rot="5400000">
          <a:off x="1681488" y="1733968"/>
          <a:ext cx="916538" cy="2305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Select Procedure(s)</a:t>
          </a:r>
        </a:p>
      </dsp:txBody>
      <dsp:txXfrm rot="-5400000">
        <a:off x="987041" y="2473157"/>
        <a:ext cx="2260691" cy="82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5AD7-5043-4D7A-83F8-8F3D798D4942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7F9A-8AD0-4DD2-B66C-38595ED56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9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7010-B461-4446-B33B-6BADBC1F7F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2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ROTATION WILL GIVE YOU THE FOUNDATION AND SKILL SET NEEDED IN BUILDING A PRACTICE.  You cannot treat what you can’t diagnose.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7F9A-8AD0-4DD2-B66C-38595ED562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9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7F9A-8AD0-4DD2-B66C-38595ED562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1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7F9A-8AD0-4DD2-B66C-38595ED5623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0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Fastest way to obtain ER codes:  Quick list&gt; Emergency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7F9A-8AD0-4DD2-B66C-38595ED5623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9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release for </a:t>
            </a:r>
            <a:r>
              <a:rPr lang="en-US" baseline="0" dirty="0" err="1"/>
              <a:t>xrays</a:t>
            </a:r>
            <a:r>
              <a:rPr lang="en-US" baseline="0" dirty="0"/>
              <a:t> form must be signed </a:t>
            </a:r>
            <a:r>
              <a:rPr lang="en-US" baseline="0"/>
              <a:t>at the ER </a:t>
            </a:r>
            <a:r>
              <a:rPr lang="en-US" baseline="0" dirty="0"/>
              <a:t>front desk. </a:t>
            </a:r>
            <a:r>
              <a:rPr lang="en-US" baseline="0" dirty="0" err="1"/>
              <a:t>Xrays</a:t>
            </a:r>
            <a:r>
              <a:rPr lang="en-US" baseline="0" dirty="0"/>
              <a:t> are sent by the Emergency Coordinator (Liz) only.  Students should not email </a:t>
            </a:r>
            <a:r>
              <a:rPr lang="en-US" baseline="0" dirty="0" err="1"/>
              <a:t>xrays</a:t>
            </a:r>
            <a:r>
              <a:rPr lang="en-US" baseline="0" dirty="0"/>
              <a:t> due to HIPAA concerns.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7F9A-8AD0-4DD2-B66C-38595ED5623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6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7F9A-8AD0-4DD2-B66C-38595ED5623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7010-B461-4446-B33B-6BADBC1F7FA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F1FF-58C3-5142-8CD6-C213EDF72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B8835-7287-DE42-BC5F-3004AE6C5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369A2-7B52-054A-80D4-99170420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21510-FAD7-624B-A78C-1F9711DA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6D40B-EDB3-094D-82BA-CFF29EC1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6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542D-7621-B64A-8D95-F5DA2DF8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D3CE6-97E5-A843-9613-339CC1C3C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5742-2168-2941-AE05-571F55B7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7F849-ABDC-324C-96D1-809F2076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399F5-41DA-2A4A-8828-93B1C935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EB0B-8EC1-0749-9A7E-6CD3C78DA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CCE9A-E97E-0C41-893D-E3F2C1CB3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E8E7-5F68-A243-A33C-5E40678C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C871-667D-0444-9647-9BAA3396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AF26-40BE-B342-88AB-86E1198C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25E8-0298-3840-BD27-56A8C7EC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D1BD-20D1-1643-824F-0B1F0D8C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B69C-5F78-564E-B557-1B8FEAE7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A65C2-9D46-5441-BBA1-6A85497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DB21-85AB-4145-A96C-D6109AD7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2D56-7EDE-FF46-A73B-E7D8D285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78692-5FA5-1044-8B3A-A270F23BD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E7ED6-7EA9-2445-9270-450FFF49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3D2E-8429-604D-9EAC-78D0E675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AF83-F91B-9A47-B663-C4810F02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1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62E7-0D71-CA46-AA75-942C8994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C53C-6729-D647-BEE5-EF276DED1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6C810-BA44-8145-8975-15AA68617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66C62-7F20-154E-B123-D88DE830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86E0-197D-E148-999E-AB693D45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27143-BD13-0546-8638-301A1CDE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5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8BD7-6276-F744-BB5B-449A01F0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CEBA1-AB80-9045-818A-AADF02AC4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4E16-7874-234D-9064-C6018C10D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76F34-BA9F-9742-9EA9-CC56347B3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26A6F-699A-5945-921A-77BFC0677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0FA79-6EA9-C54C-8A07-0C40C1AE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BF5C7-70D2-9140-BCE4-9F74EB2A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7F9DC-D223-DE49-BDDF-776518D4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7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EB72-0A3D-0C42-918C-3D1397B8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9113A-7711-7449-BAAC-92A605EA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53D44-7D4A-434C-803A-B06BEA2A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0DAD-C13A-7945-B435-C2C09DC9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8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1FAB4-1617-3F4F-B717-EA98245F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8BC40-0CF8-BA44-BE76-D34BD38A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CC9D-BE32-DC40-8C92-94E5BC80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4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211C-1468-0F4A-9D21-AFF2138B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6B30-7227-994F-A87A-C2C79BDA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5C806-15B3-EC47-9DFA-0EAE33810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61992-760D-D44C-ADC9-0C351756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536C4-3EEB-BC4C-8A30-D22AB0C0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AD3CE-8F9E-D847-8A3F-102D4F3F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8EF4-5E2B-EC48-81BA-ABC55AF4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997A0-BEFF-CB48-AD64-AD5E44059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8991-0930-AB40-AA4C-90AD02EAB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CCA27-E311-B34A-AC85-96F7F358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37E8-C02B-A74F-A844-7EB1B434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797F9-A222-4644-8382-0A6365F3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7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8FA92-1DA4-6C48-B40F-F1E9C832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2C4AD-0DCE-0241-A83B-4454570B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C67C-BACF-334C-A20D-F5BDDE1D5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6817-127A-44C2-91BD-FB443777EDEF}" type="datetimeFigureOut">
              <a:rPr lang="en-US" smtClean="0"/>
              <a:t>4/7/19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CAE1-9DEB-5946-9686-43CF8B356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48FB-49FB-3A45-85F8-88D57E518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CC12-F138-4E44-9D9A-8F180360D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Arial Unicode MS" pitchFamily="34" charset="-128"/>
              </a:rPr>
              <a:t>EMERGENCY CLINIC</a:t>
            </a:r>
            <a:endParaRPr lang="en-US" sz="4000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Huddle Room 223, 2D. 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Review Syllabus and Attendance Policy  </a:t>
            </a:r>
            <a:endParaRPr lang="en-US" sz="3600" dirty="0"/>
          </a:p>
          <a:p>
            <a:r>
              <a:rPr lang="en-US" sz="3600">
                <a:solidFill>
                  <a:srgbClr val="7030A0"/>
                </a:solidFill>
              </a:rPr>
              <a:t>Name </a:t>
            </a:r>
            <a:r>
              <a:rPr lang="en-US" sz="3600" dirty="0">
                <a:solidFill>
                  <a:srgbClr val="7030A0"/>
                </a:solidFill>
              </a:rPr>
              <a:t>plates are mandatory!</a:t>
            </a:r>
          </a:p>
          <a:p>
            <a:endParaRPr lang="en-US" sz="3600" dirty="0"/>
          </a:p>
          <a:p>
            <a:r>
              <a:rPr lang="en-US" sz="3600" dirty="0"/>
              <a:t>Clinical Director of Emergency:  Dr. Woo</a:t>
            </a:r>
          </a:p>
          <a:p>
            <a:endParaRPr lang="en-US" sz="3600" dirty="0"/>
          </a:p>
          <a:p>
            <a:r>
              <a:rPr lang="en-US" sz="3600" dirty="0"/>
              <a:t>Administrative Coordinator:  Liz Concepcion</a:t>
            </a:r>
          </a:p>
        </p:txBody>
      </p:sp>
    </p:spTree>
    <p:extLst>
      <p:ext uri="{BB962C8B-B14F-4D97-AF65-F5344CB8AC3E}">
        <p14:creationId xmlns:p14="http://schemas.microsoft.com/office/powerpoint/2010/main" val="37397190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in Scope Consent 3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832" y="1825625"/>
            <a:ext cx="244433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3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in Scope Consent 4</a:t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832451"/>
            <a:ext cx="7886700" cy="43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7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take Full Medical History and obtain faculty approval swipe before you start any intraoral exam.  The start check!</a:t>
            </a:r>
          </a:p>
          <a:p>
            <a:endParaRPr lang="en-US" dirty="0"/>
          </a:p>
          <a:p>
            <a:r>
              <a:rPr lang="en-US" dirty="0"/>
              <a:t>Check if Diabetic, (medication taken, blood sugar level, what did they eat before the appt?) </a:t>
            </a:r>
            <a:r>
              <a:rPr lang="en-US" u="sng" dirty="0">
                <a:solidFill>
                  <a:srgbClr val="FF0000"/>
                </a:solidFill>
              </a:rPr>
              <a:t>IF in doubt get Glucometer from dispensary.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BP 180/110 CUT OFF </a:t>
            </a:r>
          </a:p>
          <a:p>
            <a:endParaRPr lang="en-US" dirty="0"/>
          </a:p>
          <a:p>
            <a:r>
              <a:rPr lang="en-US" dirty="0"/>
              <a:t>HIV pts w/no lab documentation: </a:t>
            </a:r>
            <a:r>
              <a:rPr lang="en-US" dirty="0" err="1"/>
              <a:t>pt</a:t>
            </a:r>
            <a:r>
              <a:rPr lang="en-US" dirty="0"/>
              <a:t> phones their MD and requests labs to be faxed to Liz, ER coordinator, at 415 351-7187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2156460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143000"/>
          </a:xfrm>
        </p:spPr>
        <p:txBody>
          <a:bodyPr/>
          <a:lstStyle/>
          <a:p>
            <a:r>
              <a:rPr lang="en-US" dirty="0"/>
              <a:t>AXIUM- EMGREC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Forms =&gt; Emergency Findings</a:t>
            </a:r>
          </a:p>
          <a:p>
            <a:r>
              <a:rPr lang="en-US" dirty="0"/>
              <a:t>    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-1" r="29638"/>
          <a:stretch/>
        </p:blipFill>
        <p:spPr>
          <a:xfrm>
            <a:off x="152400" y="1981200"/>
            <a:ext cx="8245778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Subjective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" y="312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Objective Findings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-1" t="-1429" r="44614" b="3713"/>
          <a:stretch/>
        </p:blipFill>
        <p:spPr>
          <a:xfrm>
            <a:off x="152400" y="304800"/>
            <a:ext cx="6781800" cy="64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" y="312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Diagnosis and Treatment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-2" r="52608"/>
          <a:stretch/>
        </p:blipFill>
        <p:spPr>
          <a:xfrm>
            <a:off x="76200" y="381000"/>
            <a:ext cx="7315200" cy="61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5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" y="312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Diagnosis and Treatment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2" r="52608"/>
          <a:stretch/>
        </p:blipFill>
        <p:spPr>
          <a:xfrm>
            <a:off x="152400" y="381000"/>
            <a:ext cx="7315200" cy="6184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47800"/>
            <a:ext cx="3708400" cy="2260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209800" y="1676400"/>
            <a:ext cx="2971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6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" y="312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Diagnosis and Treatment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2" r="52608"/>
          <a:stretch/>
        </p:blipFill>
        <p:spPr>
          <a:xfrm>
            <a:off x="152400" y="381000"/>
            <a:ext cx="7315200" cy="6184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47800"/>
            <a:ext cx="3708400" cy="226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38600"/>
            <a:ext cx="4356100" cy="17526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2057400" y="1752600"/>
            <a:ext cx="3124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62200" y="3733800"/>
            <a:ext cx="2133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1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2EAA-05FE-B84C-9AA5-28B9FBEE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Endo Consult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C375-2E07-4940-9D8A-8D9D58B0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and Treatment page </a:t>
            </a:r>
            <a:r>
              <a:rPr lang="en-US" dirty="0">
                <a:solidFill>
                  <a:srgbClr val="FF0000"/>
                </a:solidFill>
              </a:rPr>
              <a:t>must be completed and reviewed by ER Faculty.  Establishment of restorability and prognosis determines if an Endo consult will be initiated.</a:t>
            </a:r>
          </a:p>
          <a:p>
            <a:endParaRPr lang="en-US" dirty="0"/>
          </a:p>
          <a:p>
            <a:r>
              <a:rPr lang="en-US" dirty="0"/>
              <a:t>Protocol sequence for Endo consult :</a:t>
            </a:r>
          </a:p>
          <a:p>
            <a:pPr marL="0" indent="0">
              <a:buNone/>
            </a:pPr>
            <a:r>
              <a:rPr lang="en-US" dirty="0"/>
              <a:t>1) Arch Integrity must be present in order for insurance to cover endo treatment.</a:t>
            </a:r>
          </a:p>
          <a:p>
            <a:pPr marL="0" indent="0">
              <a:buNone/>
            </a:pPr>
            <a:r>
              <a:rPr lang="en-US" dirty="0"/>
              <a:t>2) ENPRCT (Post RCT Tx: crown</a:t>
            </a:r>
            <a:r>
              <a:rPr lang="en-US"/>
              <a:t>) consent </a:t>
            </a:r>
            <a:r>
              <a:rPr lang="en-US" dirty="0"/>
              <a:t>must be discussed and signed by the patient.</a:t>
            </a:r>
          </a:p>
          <a:p>
            <a:pPr marL="0" indent="0">
              <a:buNone/>
            </a:pPr>
            <a:r>
              <a:rPr lang="en-US" dirty="0"/>
              <a:t>3) Endo referral is reviewed with an approval swipe by Endo faculty to determine whether the case is appropriate for DDS/IDS or Resident.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2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0"/>
            <a:ext cx="7620000" cy="1143000"/>
          </a:xfrm>
        </p:spPr>
        <p:txBody>
          <a:bodyPr/>
          <a:lstStyle/>
          <a:p>
            <a:r>
              <a:rPr lang="en-US" dirty="0"/>
              <a:t>Informed Consent Post-RCT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5480"/>
            <a:ext cx="7848600" cy="53315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ENPRCT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Post Root Canal Necessary Treatment</a:t>
            </a:r>
          </a:p>
          <a:p>
            <a:pPr marL="777240" lvl="2" indent="0">
              <a:buNone/>
            </a:pPr>
            <a:r>
              <a:rPr lang="en-US" dirty="0"/>
              <a:t>Attachments/Consents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2A152-3C87-4E44-86FD-52E6CAA4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480"/>
            <a:ext cx="9144000" cy="39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740662">
              <a:defRPr sz="3500"/>
            </a:lvl1pPr>
          </a:lstStyle>
          <a:p>
            <a:r>
              <a:rPr dirty="0"/>
              <a:t>CLINICAL EMERGENCY ROTATION </a:t>
            </a:r>
          </a:p>
        </p:txBody>
      </p:sp>
      <p:sp>
        <p:nvSpPr>
          <p:cNvPr id="118" name="Shape 118"/>
          <p:cNvSpPr>
            <a:spLocks noGrp="1"/>
          </p:cNvSpPr>
          <p:nvPr>
            <p:ph idx="1"/>
          </p:nvPr>
        </p:nvSpPr>
        <p:spPr>
          <a:xfrm>
            <a:off x="457200" y="1323474"/>
            <a:ext cx="8229600" cy="56307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</a:t>
            </a:r>
            <a:r>
              <a:rPr dirty="0"/>
              <a:t>evelop critical thinking skills</a:t>
            </a:r>
          </a:p>
          <a:p>
            <a:pPr>
              <a:lnSpc>
                <a:spcPct val="120000"/>
              </a:lnSpc>
            </a:pPr>
            <a:r>
              <a:rPr lang="en-US" dirty="0"/>
              <a:t>D</a:t>
            </a:r>
            <a:r>
              <a:rPr dirty="0"/>
              <a:t>evelop communication </a:t>
            </a:r>
            <a:r>
              <a:rPr lang="en-US" dirty="0"/>
              <a:t>skills </a:t>
            </a:r>
            <a:r>
              <a:rPr dirty="0"/>
              <a:t>with patients who are in pain</a:t>
            </a:r>
          </a:p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dirty="0"/>
              <a:t>xperience dental emergencies you will see in your practice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Diagnose and treat in a timely manner</a:t>
            </a:r>
          </a:p>
          <a:p>
            <a:pPr>
              <a:lnSpc>
                <a:spcPct val="120000"/>
              </a:lnSpc>
            </a:pPr>
            <a:r>
              <a:rPr lang="en-US" dirty="0"/>
              <a:t>Use of insurance codes with proper documentation</a:t>
            </a:r>
          </a:p>
          <a:p>
            <a:pPr>
              <a:lnSpc>
                <a:spcPct val="120000"/>
              </a:lnSpc>
            </a:pPr>
            <a:r>
              <a:rPr lang="en-US" dirty="0"/>
              <a:t>Writing common prescriptions for emergent care</a:t>
            </a:r>
          </a:p>
          <a:p>
            <a:endParaRPr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18221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 Referral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to determine the complexity of an endo case by endo faculty.</a:t>
            </a:r>
          </a:p>
          <a:p>
            <a:endParaRPr lang="en-US" dirty="0"/>
          </a:p>
          <a:p>
            <a:r>
              <a:rPr lang="en-US" dirty="0"/>
              <a:t>If a case is to be referred to a Resident by Endo Faculty:</a:t>
            </a:r>
          </a:p>
          <a:p>
            <a:pPr marL="114300" indent="0">
              <a:buNone/>
            </a:pPr>
            <a:r>
              <a:rPr lang="en-US" dirty="0"/>
              <a:t>Indicate a resident case in Axium, email </a:t>
            </a:r>
            <a:r>
              <a:rPr lang="en-US" dirty="0" err="1"/>
              <a:t>Zandro</a:t>
            </a:r>
            <a:r>
              <a:rPr lang="en-US" dirty="0"/>
              <a:t> and Erica Rincon an email with the referral.  Include </a:t>
            </a:r>
            <a:r>
              <a:rPr lang="en-US" dirty="0" err="1"/>
              <a:t>pt’s</a:t>
            </a:r>
            <a:r>
              <a:rPr lang="en-US" dirty="0"/>
              <a:t> name, chart #, tooth requiring treatment and endo faculty who approved the referral.  </a:t>
            </a:r>
          </a:p>
          <a:p>
            <a:endParaRPr lang="en-US" dirty="0"/>
          </a:p>
          <a:p>
            <a:r>
              <a:rPr lang="en-US" dirty="0"/>
              <a:t>Inform the </a:t>
            </a:r>
            <a:r>
              <a:rPr lang="en-US" dirty="0" err="1"/>
              <a:t>pt</a:t>
            </a:r>
            <a:r>
              <a:rPr lang="en-US" dirty="0"/>
              <a:t> that the Endo department will contact them. Wait times can vary from a few weeks to a few months depending on the demand.  See ENPRCT (informed consent)</a:t>
            </a:r>
          </a:p>
          <a:p>
            <a:endParaRPr lang="en-US" dirty="0"/>
          </a:p>
          <a:p>
            <a:r>
              <a:rPr lang="en-US" dirty="0"/>
              <a:t>For acute cases, </a:t>
            </a:r>
            <a:r>
              <a:rPr lang="en-US" dirty="0" err="1"/>
              <a:t>pts</a:t>
            </a:r>
            <a:r>
              <a:rPr lang="en-US" dirty="0"/>
              <a:t> need to be placed on the emergent list.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Quick List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commonly used codes in Emergency clinic</a:t>
            </a:r>
          </a:p>
          <a:p>
            <a:r>
              <a:rPr lang="en-US" dirty="0"/>
              <a:t>Descriptions for each code</a:t>
            </a:r>
          </a:p>
          <a:p>
            <a:r>
              <a:rPr lang="en-US" dirty="0"/>
              <a:t>Narratives </a:t>
            </a:r>
            <a:r>
              <a:rPr lang="en-US"/>
              <a:t>for each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4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Emergency quick 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Main Clinic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199"/>
            <a:ext cx="4114800" cy="39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52529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5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3291840" cy="639762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3990707"/>
              </p:ext>
            </p:extLst>
          </p:nvPr>
        </p:nvGraphicFramePr>
        <p:xfrm>
          <a:off x="457200" y="2286000"/>
          <a:ext cx="3292475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3291840" cy="639762"/>
          </a:xfrm>
        </p:spPr>
        <p:txBody>
          <a:bodyPr/>
          <a:lstStyle/>
          <a:p>
            <a:r>
              <a:rPr lang="en-US" dirty="0"/>
              <a:t>Search For diagnosis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629150" y="3161095"/>
            <a:ext cx="3887788" cy="237254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685800" y="914400"/>
            <a:ext cx="426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88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291840" cy="639762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1906209"/>
              </p:ext>
            </p:extLst>
          </p:nvPr>
        </p:nvGraphicFramePr>
        <p:xfrm>
          <a:off x="381000" y="2286000"/>
          <a:ext cx="3292475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Search for procedure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965666"/>
            <a:ext cx="3887788" cy="27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9"/>
          <a:stretch>
            <a:fillRect/>
          </a:stretch>
        </p:blipFill>
        <p:spPr>
          <a:xfrm>
            <a:off x="745733" y="914400"/>
            <a:ext cx="36004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3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Treatment Plan!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any XRAYS TAKEN (PA, BITEWING, PANO, CONE BEAM)</a:t>
            </a:r>
          </a:p>
          <a:p>
            <a:pPr marL="114300" indent="0">
              <a:buNone/>
            </a:pPr>
            <a:r>
              <a:rPr lang="en-US" dirty="0"/>
              <a:t>    After you present the </a:t>
            </a:r>
            <a:r>
              <a:rPr lang="en-US" dirty="0" err="1"/>
              <a:t>tx</a:t>
            </a:r>
            <a:r>
              <a:rPr lang="en-US" dirty="0"/>
              <a:t> options to the </a:t>
            </a:r>
            <a:r>
              <a:rPr lang="en-US" dirty="0" err="1"/>
              <a:t>pt</a:t>
            </a:r>
            <a:r>
              <a:rPr lang="en-US" dirty="0"/>
              <a:t>, based on </a:t>
            </a:r>
            <a:r>
              <a:rPr lang="en-US"/>
              <a:t>your            diagnosis</a:t>
            </a:r>
            <a:r>
              <a:rPr lang="en-US" dirty="0"/>
              <a:t>, CODE the final </a:t>
            </a:r>
            <a:r>
              <a:rPr lang="en-US" dirty="0" err="1"/>
              <a:t>tx</a:t>
            </a:r>
            <a:r>
              <a:rPr lang="en-US" dirty="0"/>
              <a:t> procedure.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FACULTY REVIEWS ACCURACY OF TREATMENT PLAN AND CODES.   </a:t>
            </a:r>
            <a:r>
              <a:rPr lang="en-US" dirty="0">
                <a:solidFill>
                  <a:srgbClr val="008000"/>
                </a:solidFill>
              </a:rPr>
              <a:t>APPROVAL SWIPE IS GIVEN.  PATIENT SIGNS TX PLAN.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PATIENT IS TAKEN TO THE CASHIER FOR PAYMENT</a:t>
            </a:r>
          </a:p>
          <a:p>
            <a:r>
              <a:rPr lang="en-US" dirty="0">
                <a:solidFill>
                  <a:srgbClr val="FF0000"/>
                </a:solidFill>
              </a:rPr>
              <a:t>IF THE INSURANCE COVERAGE IS DENTICAL, P* MUST CLEAR VIA YOUR PCC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TREATMENT CAN BEGIN ONCE PAYMENT HAS BEEN MADE OR P* CLEARS </a:t>
            </a:r>
          </a:p>
        </p:txBody>
      </p:sp>
    </p:spTree>
    <p:extLst>
      <p:ext uri="{BB962C8B-B14F-4D97-AF65-F5344CB8AC3E}">
        <p14:creationId xmlns:p14="http://schemas.microsoft.com/office/powerpoint/2010/main" val="2365608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D9430</a:t>
            </a:r>
            <a:br>
              <a:rPr lang="en-US" dirty="0"/>
            </a:br>
            <a:r>
              <a:rPr lang="en-US" sz="2200" dirty="0"/>
              <a:t>Visit for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Examination with diagnosis</a:t>
            </a:r>
          </a:p>
          <a:p>
            <a:pPr marL="0" indent="0">
              <a:buNone/>
            </a:pPr>
            <a:r>
              <a:rPr lang="en-US" sz="3600" dirty="0"/>
              <a:t>Observation only</a:t>
            </a:r>
          </a:p>
          <a:p>
            <a:pPr marL="0" indent="0">
              <a:buNone/>
            </a:pPr>
            <a:r>
              <a:rPr lang="en-US" sz="3600" dirty="0"/>
              <a:t>May include prescribing, reappointing and referral to Oral Surgery</a:t>
            </a:r>
          </a:p>
          <a:p>
            <a:pPr marL="0" indent="0">
              <a:buNone/>
            </a:pPr>
            <a:r>
              <a:rPr lang="en-US" sz="3600" dirty="0"/>
              <a:t>Requires documentation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57110"/>
            <a:ext cx="1881612" cy="1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D9110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Palliative (Emergency) treatment of dental pain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Considered a “Hands On” visit</a:t>
            </a:r>
          </a:p>
          <a:p>
            <a:pPr marL="0" indent="0">
              <a:buNone/>
            </a:pPr>
            <a:r>
              <a:rPr lang="en-US" dirty="0"/>
              <a:t>Minor procedure performed to alleviate acute symptoms of pain/discomfort</a:t>
            </a:r>
          </a:p>
          <a:p>
            <a:pPr marL="0" indent="0">
              <a:buNone/>
            </a:pPr>
            <a:r>
              <a:rPr lang="en-US" dirty="0"/>
              <a:t>Generally means to ease symptoms without curing the underlying problem- </a:t>
            </a:r>
            <a:r>
              <a:rPr lang="en-US" u="sng" dirty="0"/>
              <a:t>NOT DEFINITIVE</a:t>
            </a:r>
          </a:p>
          <a:p>
            <a:pPr marL="0" indent="0">
              <a:buNone/>
            </a:pPr>
            <a:r>
              <a:rPr lang="en-US" dirty="0"/>
              <a:t>Temporary filling, perio related, smoothing sharp tooth</a:t>
            </a:r>
          </a:p>
          <a:p>
            <a:pPr marL="0" indent="0">
              <a:buNone/>
            </a:pPr>
            <a:r>
              <a:rPr lang="en-US" dirty="0"/>
              <a:t>Requires documentation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29200"/>
            <a:ext cx="2590800" cy="161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79372"/>
            <a:ext cx="1368770" cy="9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D9460</a:t>
            </a:r>
            <a:br>
              <a:rPr lang="en-US" dirty="0"/>
            </a:br>
            <a:r>
              <a:rPr lang="en-US" sz="2200" dirty="0"/>
              <a:t>No Charge Office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few of these in </a:t>
            </a:r>
            <a:r>
              <a:rPr lang="en-US"/>
              <a:t>emergency clinic</a:t>
            </a:r>
            <a:endParaRPr lang="en-US" dirty="0"/>
          </a:p>
          <a:p>
            <a:r>
              <a:rPr lang="en-US" dirty="0"/>
              <a:t>Active Patients of Record assigned to student</a:t>
            </a:r>
          </a:p>
          <a:p>
            <a:r>
              <a:rPr lang="en-US" dirty="0"/>
              <a:t>Most common</a:t>
            </a:r>
          </a:p>
          <a:p>
            <a:pPr lvl="1"/>
            <a:r>
              <a:rPr lang="en-US" dirty="0"/>
              <a:t>Temporaries (recement &amp; remake)</a:t>
            </a:r>
          </a:p>
          <a:p>
            <a:pPr lvl="1"/>
            <a:r>
              <a:rPr lang="en-US" dirty="0"/>
              <a:t>Tooth in progress</a:t>
            </a:r>
          </a:p>
          <a:p>
            <a:pPr lvl="1"/>
            <a:r>
              <a:rPr lang="en-US" dirty="0"/>
              <a:t>Denture adjustment- (denture usually less than 1 year)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00600"/>
            <a:ext cx="1371600" cy="16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9" y="1676400"/>
            <a:ext cx="5715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3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 Active Patients of Record- manage in the Group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cs typeface="Times New Roman"/>
              </a:rPr>
              <a:t>See GPC to make them appointment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cs typeface="Times New Roman"/>
              </a:rPr>
              <a:t>Don’t get them to come through emergency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cs typeface="Times New Roman"/>
              </a:rPr>
              <a:t>If on block out of school email or call GPC/GPL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37762"/>
            <a:ext cx="1621113" cy="16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2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Referral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0"/>
          <a:stretch/>
        </p:blipFill>
        <p:spPr bwMode="auto">
          <a:xfrm>
            <a:off x="1295400" y="1447800"/>
            <a:ext cx="652945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97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Radiographs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D0220- First Periapical</a:t>
            </a:r>
          </a:p>
          <a:p>
            <a:r>
              <a:rPr lang="en-US" dirty="0"/>
              <a:t>D0230-Additional Periapical</a:t>
            </a:r>
          </a:p>
          <a:p>
            <a:r>
              <a:rPr lang="en-US" dirty="0"/>
              <a:t>D0270-Bitewing,single</a:t>
            </a:r>
          </a:p>
          <a:p>
            <a:endParaRPr lang="en-US" dirty="0"/>
          </a:p>
          <a:p>
            <a:r>
              <a:rPr lang="en-US" dirty="0"/>
              <a:t>D0330 – Panoramic- Remember patient will need to sign treatment plan to get this taken.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029200"/>
            <a:ext cx="179832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029200"/>
            <a:ext cx="1969770" cy="14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66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Patient’s Chief Complaint</a:t>
            </a:r>
          </a:p>
          <a:p>
            <a:endParaRPr lang="en-US" dirty="0"/>
          </a:p>
          <a:p>
            <a:r>
              <a:rPr lang="en-US" dirty="0"/>
              <a:t>Diagnosis with correct tooth number or area</a:t>
            </a:r>
          </a:p>
          <a:p>
            <a:endParaRPr lang="en-US" dirty="0"/>
          </a:p>
          <a:p>
            <a:r>
              <a:rPr lang="en-US" dirty="0"/>
              <a:t>Treatment performed.  Indicate this visit is Emergency </a:t>
            </a:r>
            <a:r>
              <a:rPr lang="en-US" dirty="0" err="1"/>
              <a:t>tx</a:t>
            </a:r>
            <a:r>
              <a:rPr lang="en-US" dirty="0"/>
              <a:t> only for tooth #_____.  </a:t>
            </a:r>
            <a:r>
              <a:rPr lang="en-US" dirty="0">
                <a:solidFill>
                  <a:srgbClr val="FF0000"/>
                </a:solidFill>
              </a:rPr>
              <a:t>List ER faculty and Endo faculty.</a:t>
            </a:r>
          </a:p>
          <a:p>
            <a:pPr marL="114300" indent="0">
              <a:buNone/>
            </a:pPr>
            <a:r>
              <a:rPr lang="en-US" dirty="0"/>
              <a:t>    </a:t>
            </a:r>
          </a:p>
          <a:p>
            <a:pPr marL="114300" indent="0">
              <a:buNone/>
            </a:pPr>
            <a:r>
              <a:rPr lang="en-US" dirty="0"/>
              <a:t>D9110 document patient must seek definite 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953000"/>
            <a:ext cx="3403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7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 Note Format </a:t>
            </a:r>
            <a:br>
              <a:rPr lang="en-US" dirty="0"/>
            </a:br>
            <a:r>
              <a:rPr lang="en-US" dirty="0"/>
              <a:t>Listed under </a:t>
            </a:r>
            <a:r>
              <a:rPr lang="en-US" dirty="0" err="1"/>
              <a:t>Misc</a:t>
            </a:r>
            <a:r>
              <a:rPr lang="en-US" dirty="0"/>
              <a:t>: </a:t>
            </a:r>
            <a:r>
              <a:rPr lang="en-US"/>
              <a:t>ER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 = Subjective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CC:  Chief Complaint:  What does the </a:t>
            </a:r>
            <a:r>
              <a:rPr lang="en-US" dirty="0" err="1">
                <a:solidFill>
                  <a:srgbClr val="FF0000"/>
                </a:solidFill>
              </a:rPr>
              <a:t>pt</a:t>
            </a:r>
            <a:r>
              <a:rPr lang="en-US" dirty="0">
                <a:solidFill>
                  <a:srgbClr val="FF0000"/>
                </a:solidFill>
              </a:rPr>
              <a:t> tell you?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0 = Objective</a:t>
            </a:r>
          </a:p>
          <a:p>
            <a:r>
              <a:rPr lang="en-US" dirty="0"/>
              <a:t>  What you see or measure:  Objective/Special Tests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Radiographs, Endo, </a:t>
            </a:r>
            <a:r>
              <a:rPr lang="en-US" dirty="0" err="1">
                <a:solidFill>
                  <a:srgbClr val="FF0000"/>
                </a:solidFill>
              </a:rPr>
              <a:t>Perio</a:t>
            </a:r>
            <a:r>
              <a:rPr lang="en-US" dirty="0">
                <a:solidFill>
                  <a:srgbClr val="FF0000"/>
                </a:solidFill>
              </a:rPr>
              <a:t> findings</a:t>
            </a:r>
          </a:p>
          <a:p>
            <a:endParaRPr lang="en-US" dirty="0"/>
          </a:p>
          <a:p>
            <a:r>
              <a:rPr lang="en-US" dirty="0"/>
              <a:t>A= Assessment</a:t>
            </a:r>
          </a:p>
          <a:p>
            <a:r>
              <a:rPr lang="en-US" dirty="0"/>
              <a:t>   What you conclude:  </a:t>
            </a:r>
            <a:r>
              <a:rPr lang="en-US" dirty="0">
                <a:solidFill>
                  <a:srgbClr val="FF0000"/>
                </a:solidFill>
              </a:rPr>
              <a:t>What is your diagnosis?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 = Plan or Procedure</a:t>
            </a:r>
          </a:p>
          <a:p>
            <a:r>
              <a:rPr lang="en-US" dirty="0"/>
              <a:t>    What is the treatment plan for the </a:t>
            </a:r>
            <a:r>
              <a:rPr lang="en-US" dirty="0" err="1"/>
              <a:t>pt</a:t>
            </a:r>
            <a:r>
              <a:rPr lang="en-US" dirty="0"/>
              <a:t> today?</a:t>
            </a:r>
          </a:p>
          <a:p>
            <a:r>
              <a:rPr lang="en-US" dirty="0"/>
              <a:t>     DWP :  RBA</a:t>
            </a:r>
          </a:p>
        </p:txBody>
      </p:sp>
    </p:spTree>
    <p:extLst>
      <p:ext uri="{BB962C8B-B14F-4D97-AF65-F5344CB8AC3E}">
        <p14:creationId xmlns:p14="http://schemas.microsoft.com/office/powerpoint/2010/main" val="3970092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QUESTIONS?</a:t>
            </a:r>
            <a:endParaRPr lang="en-US" sz="2800" dirty="0"/>
          </a:p>
        </p:txBody>
      </p:sp>
      <p:pic>
        <p:nvPicPr>
          <p:cNvPr id="2" name="Picture 1" descr="questi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2406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99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form a diagnosis?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form a diagnosis?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1)  Clinical Exam</a:t>
            </a:r>
          </a:p>
          <a:p>
            <a:pPr>
              <a:buFontTx/>
              <a:buChar char="-"/>
            </a:pPr>
            <a:r>
              <a:rPr lang="en-US" dirty="0"/>
              <a:t>Allows you to determine what kind of radiographs you might need.</a:t>
            </a:r>
            <a:endParaRPr lang="en-US" sz="2800" dirty="0"/>
          </a:p>
          <a:p>
            <a:pPr>
              <a:buFontTx/>
              <a:buChar char="-"/>
            </a:pPr>
            <a:r>
              <a:rPr lang="en-US" dirty="0"/>
              <a:t>Allows you to look at the tooth/teeth the patient is describing as the problem.  What the patient points to may not necessarily be the problem.  Pain can be referred.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2)  Objective/Special Tests</a:t>
            </a:r>
          </a:p>
          <a:p>
            <a:pPr marL="114300" indent="0">
              <a:buNone/>
            </a:pPr>
            <a:r>
              <a:rPr lang="en-US" dirty="0"/>
              <a:t> - Endo tests:  pulpal status</a:t>
            </a:r>
          </a:p>
          <a:p>
            <a:pPr marL="114300" indent="0">
              <a:buNone/>
            </a:pPr>
            <a:r>
              <a:rPr lang="en-US" dirty="0"/>
              <a:t> - </a:t>
            </a:r>
            <a:r>
              <a:rPr lang="en-US" dirty="0" err="1"/>
              <a:t>Perio</a:t>
            </a:r>
            <a:r>
              <a:rPr lang="en-US" dirty="0"/>
              <a:t> tests:  status of the </a:t>
            </a:r>
            <a:r>
              <a:rPr lang="en-US" dirty="0" err="1"/>
              <a:t>periodontium</a:t>
            </a:r>
            <a:r>
              <a:rPr lang="en-US" dirty="0"/>
              <a:t>: percussion, palpation</a:t>
            </a:r>
            <a:r>
              <a:rPr lang="en-US"/>
              <a:t>,                                    -  </a:t>
            </a:r>
            <a:r>
              <a:rPr lang="en-US" dirty="0" err="1"/>
              <a:t>probings</a:t>
            </a:r>
            <a:r>
              <a:rPr lang="en-US" dirty="0"/>
              <a:t>, furcation, mobility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3)  Radiographs:</a:t>
            </a:r>
          </a:p>
          <a:p>
            <a:pPr marL="114300" indent="0">
              <a:buNone/>
            </a:pPr>
            <a:r>
              <a:rPr lang="en-US" dirty="0"/>
              <a:t> - PA </a:t>
            </a:r>
            <a:r>
              <a:rPr lang="en-US" dirty="0" err="1"/>
              <a:t>xray</a:t>
            </a:r>
            <a:r>
              <a:rPr lang="en-US" dirty="0"/>
              <a:t>:  Length of root, is this tooth restorable?</a:t>
            </a:r>
          </a:p>
          <a:p>
            <a:pPr marL="114300" indent="0">
              <a:buNone/>
            </a:pPr>
            <a:r>
              <a:rPr lang="en-US" dirty="0"/>
              <a:t> - Bitewing </a:t>
            </a:r>
            <a:r>
              <a:rPr lang="en-US" dirty="0" err="1"/>
              <a:t>xray</a:t>
            </a:r>
            <a:r>
              <a:rPr lang="en-US" dirty="0"/>
              <a:t>: Accurate bone level, </a:t>
            </a:r>
            <a:r>
              <a:rPr lang="en-US" dirty="0" err="1"/>
              <a:t>endo</a:t>
            </a:r>
            <a:r>
              <a:rPr lang="en-US" dirty="0"/>
              <a:t> access, crown length</a:t>
            </a:r>
          </a:p>
          <a:p>
            <a:pPr marL="114300" indent="0">
              <a:buNone/>
            </a:pPr>
            <a:r>
              <a:rPr lang="en-US" dirty="0"/>
              <a:t> - </a:t>
            </a:r>
            <a:r>
              <a:rPr lang="en-US" dirty="0" err="1"/>
              <a:t>Pano</a:t>
            </a:r>
            <a:r>
              <a:rPr lang="en-US" dirty="0"/>
              <a:t>:  Assess third molars or other anomalies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/>
              <a:t>Emergency Patient Visit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620000" cy="5867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Pt</a:t>
            </a:r>
            <a:r>
              <a:rPr lang="en-US" sz="1600" dirty="0"/>
              <a:t> signs Limited in scope consent.</a:t>
            </a:r>
            <a:r>
              <a:rPr lang="en-US" sz="1600" dirty="0">
                <a:solidFill>
                  <a:srgbClr val="FF66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INTESC. EM is the source code not your GP#.</a:t>
            </a:r>
          </a:p>
          <a:p>
            <a:pPr marL="114300" indent="0">
              <a:buNone/>
            </a:pPr>
            <a:r>
              <a:rPr lang="en-US" sz="1600" dirty="0"/>
              <a:t>    Inform patient they are incurring costs for radiographs, exam and treatment.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    The start check consists of </a:t>
            </a:r>
            <a:r>
              <a:rPr lang="en-US" sz="1600" b="1" dirty="0">
                <a:solidFill>
                  <a:srgbClr val="FF0000"/>
                </a:solidFill>
              </a:rPr>
              <a:t>med history  approved by faculty. </a:t>
            </a:r>
          </a:p>
          <a:p>
            <a:pPr marL="11430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    Clinical Exam:  </a:t>
            </a:r>
            <a:r>
              <a:rPr lang="en-US" sz="1600" dirty="0"/>
              <a:t>Emergency worksheets (EMGREC) are used to gather objective findings</a:t>
            </a:r>
          </a:p>
          <a:p>
            <a:pPr marL="114300" indent="0">
              <a:buNone/>
            </a:pPr>
            <a:r>
              <a:rPr lang="en-US" sz="1600" dirty="0"/>
              <a:t>    Chart </a:t>
            </a:r>
            <a:r>
              <a:rPr lang="en-US" sz="1600" dirty="0" err="1"/>
              <a:t>perio</a:t>
            </a:r>
            <a:r>
              <a:rPr lang="en-US" sz="1600" dirty="0"/>
              <a:t> findings in the </a:t>
            </a:r>
            <a:r>
              <a:rPr lang="en-US" sz="1600" dirty="0" err="1"/>
              <a:t>perio</a:t>
            </a:r>
            <a:r>
              <a:rPr lang="en-US" sz="1600" dirty="0"/>
              <a:t> chart (pocket depths, furcation, mobility).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    Based on objective findings, propose radiographs</a:t>
            </a:r>
            <a:r>
              <a:rPr lang="en-US" sz="1600" dirty="0">
                <a:solidFill>
                  <a:srgbClr val="FF0000"/>
                </a:solidFill>
              </a:rPr>
              <a:t> to obtain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faculty approval.</a:t>
            </a:r>
            <a:endParaRPr lang="en-US" sz="1600" dirty="0"/>
          </a:p>
          <a:p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    Review radiographs, objective/special tests, restorability in EMGREC. </a:t>
            </a:r>
            <a:r>
              <a:rPr lang="en-US" sz="1600" dirty="0">
                <a:solidFill>
                  <a:srgbClr val="FF0000"/>
                </a:solidFill>
              </a:rPr>
              <a:t>Diagnosis?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    What is the final treatment procedure plan (code) based on the dx?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    Enter the treatment procedure code and codes for radiographs taken.                                                </a:t>
            </a:r>
          </a:p>
          <a:p>
            <a:pPr marL="114300" indent="0">
              <a:buNone/>
            </a:pPr>
            <a:r>
              <a:rPr lang="en-US" sz="1600" dirty="0"/>
              <a:t>    </a:t>
            </a:r>
            <a:r>
              <a:rPr lang="en-US" sz="1600" dirty="0">
                <a:solidFill>
                  <a:srgbClr val="FF0000"/>
                </a:solidFill>
              </a:rPr>
              <a:t>Faculty approves/swipes the treatment plan. </a:t>
            </a:r>
            <a:r>
              <a:rPr lang="en-US" sz="1600" dirty="0" err="1">
                <a:solidFill>
                  <a:srgbClr val="FF0000"/>
                </a:solidFill>
              </a:rPr>
              <a:t>Pt</a:t>
            </a:r>
            <a:r>
              <a:rPr lang="en-US" sz="1600" dirty="0">
                <a:solidFill>
                  <a:srgbClr val="FF0000"/>
                </a:solidFill>
              </a:rPr>
              <a:t> signs the </a:t>
            </a:r>
            <a:r>
              <a:rPr lang="en-US" sz="1600" dirty="0" err="1">
                <a:solidFill>
                  <a:srgbClr val="FF0000"/>
                </a:solidFill>
              </a:rPr>
              <a:t>tx</a:t>
            </a:r>
            <a:r>
              <a:rPr lang="en-US" sz="1600" dirty="0">
                <a:solidFill>
                  <a:srgbClr val="FF0000"/>
                </a:solidFill>
              </a:rPr>
              <a:t> plan.</a:t>
            </a:r>
            <a:r>
              <a:rPr lang="en-US" sz="1600" dirty="0"/>
              <a:t>  </a:t>
            </a:r>
          </a:p>
          <a:p>
            <a:pPr marL="114300" indent="0">
              <a:buNone/>
            </a:pPr>
            <a:r>
              <a:rPr lang="en-US" sz="1600" dirty="0"/>
              <a:t>                                                                     </a:t>
            </a:r>
          </a:p>
          <a:p>
            <a:r>
              <a:rPr lang="en-US" sz="1600" dirty="0"/>
              <a:t>Get financial approval with cashier if cash paying or see PCC  get </a:t>
            </a:r>
            <a:r>
              <a:rPr lang="en-US" sz="1600" b="1" u="sng" dirty="0"/>
              <a:t>P* removed before starting</a:t>
            </a:r>
            <a:r>
              <a:rPr lang="en-US" sz="1600" b="1" dirty="0"/>
              <a:t> any procedure.</a:t>
            </a:r>
          </a:p>
          <a:p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02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in Scope Consent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832451"/>
            <a:ext cx="7886700" cy="43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867400" y="452270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in Scope Consent 2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50" y="3080544"/>
            <a:ext cx="7302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838200" y="37338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in Scope: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Attachments</a:t>
            </a:r>
          </a:p>
          <a:p>
            <a:r>
              <a:rPr lang="en-US" dirty="0"/>
              <a:t>Consents</a:t>
            </a:r>
          </a:p>
          <a:p>
            <a:r>
              <a:rPr lang="en-US" dirty="0"/>
              <a:t>Chart add</a:t>
            </a:r>
          </a:p>
          <a:p>
            <a:r>
              <a:rPr lang="en-US" dirty="0"/>
              <a:t>Scroll down to find INTESC (</a:t>
            </a:r>
            <a:r>
              <a:rPr lang="en-US"/>
              <a:t>alphabetical order)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7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10889</TotalTime>
  <Words>1280</Words>
  <Application>Microsoft Macintosh PowerPoint</Application>
  <PresentationFormat>On-screen Show (4:3)</PresentationFormat>
  <Paragraphs>202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Unicode MS</vt:lpstr>
      <vt:lpstr>Arial</vt:lpstr>
      <vt:lpstr>Calibri</vt:lpstr>
      <vt:lpstr>Calibri Light</vt:lpstr>
      <vt:lpstr>Mangal</vt:lpstr>
      <vt:lpstr>Times New Roman</vt:lpstr>
      <vt:lpstr>Office Theme</vt:lpstr>
      <vt:lpstr>EMERGENCY CLINIC</vt:lpstr>
      <vt:lpstr>CLINICAL EMERGENCY ROTATION </vt:lpstr>
      <vt:lpstr>Remember</vt:lpstr>
      <vt:lpstr>How do you form a diagnosis?</vt:lpstr>
      <vt:lpstr>How do you form a diagnosis?</vt:lpstr>
      <vt:lpstr>Emergency Patient Visit Guide</vt:lpstr>
      <vt:lpstr>Limited in Scope Consent</vt:lpstr>
      <vt:lpstr>Limited in Scope Consent 2</vt:lpstr>
      <vt:lpstr>Limited in Scope: </vt:lpstr>
      <vt:lpstr>Limited in Scope Consent 3</vt:lpstr>
      <vt:lpstr>Limited in Scope Consent 4 </vt:lpstr>
      <vt:lpstr>Medical Conditions</vt:lpstr>
      <vt:lpstr>AXIUM- EMGREC</vt:lpstr>
      <vt:lpstr>PowerPoint Presentation</vt:lpstr>
      <vt:lpstr>PowerPoint Presentation</vt:lpstr>
      <vt:lpstr>PowerPoint Presentation</vt:lpstr>
      <vt:lpstr>PowerPoint Presentation</vt:lpstr>
      <vt:lpstr>Requirements for Endo Consult</vt:lpstr>
      <vt:lpstr>Informed Consent Post-RCT</vt:lpstr>
      <vt:lpstr>Endo Referral Form</vt:lpstr>
      <vt:lpstr>Emergency Quick List Codes</vt:lpstr>
      <vt:lpstr>Emergency quick list</vt:lpstr>
      <vt:lpstr>Treatment Plan </vt:lpstr>
      <vt:lpstr>Treatment Plan </vt:lpstr>
      <vt:lpstr>               Treatment Plan!</vt:lpstr>
      <vt:lpstr>D9430 Visit for Observation</vt:lpstr>
      <vt:lpstr>D9110  Palliative (Emergency) treatment of dental pain </vt:lpstr>
      <vt:lpstr>D9460 No Charge Office Visit</vt:lpstr>
      <vt:lpstr>OS Referral</vt:lpstr>
      <vt:lpstr>OS Referral </vt:lpstr>
      <vt:lpstr>Radiographs Reminder</vt:lpstr>
      <vt:lpstr>Documentation</vt:lpstr>
      <vt:lpstr>SOAP Note Format  Listed under Misc: ER template</vt:lpstr>
      <vt:lpstr>QUESTIONS?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CLINIC DP 368 (3 units)</dc:title>
  <dc:creator>Des Gallagher</dc:creator>
  <cp:lastModifiedBy>Microsoft Office User</cp:lastModifiedBy>
  <cp:revision>126</cp:revision>
  <dcterms:created xsi:type="dcterms:W3CDTF">2015-07-27T20:20:57Z</dcterms:created>
  <dcterms:modified xsi:type="dcterms:W3CDTF">2019-04-07T15:36:16Z</dcterms:modified>
</cp:coreProperties>
</file>